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74" r:id="rId4"/>
    <p:sldId id="272" r:id="rId5"/>
    <p:sldId id="273" r:id="rId6"/>
    <p:sldId id="275" r:id="rId7"/>
    <p:sldId id="300" r:id="rId8"/>
    <p:sldId id="303" r:id="rId9"/>
    <p:sldId id="304" r:id="rId10"/>
    <p:sldId id="301" r:id="rId11"/>
    <p:sldId id="302" r:id="rId12"/>
    <p:sldId id="305" r:id="rId13"/>
    <p:sldId id="276" r:id="rId14"/>
    <p:sldId id="264" r:id="rId15"/>
    <p:sldId id="282" r:id="rId16"/>
    <p:sldId id="283" r:id="rId17"/>
    <p:sldId id="284" r:id="rId18"/>
    <p:sldId id="285" r:id="rId19"/>
    <p:sldId id="288" r:id="rId20"/>
    <p:sldId id="290" r:id="rId21"/>
    <p:sldId id="291" r:id="rId22"/>
    <p:sldId id="257" r:id="rId23"/>
    <p:sldId id="292" r:id="rId24"/>
    <p:sldId id="293" r:id="rId25"/>
    <p:sldId id="294" r:id="rId26"/>
    <p:sldId id="258" r:id="rId27"/>
    <p:sldId id="298" r:id="rId28"/>
    <p:sldId id="299" r:id="rId29"/>
    <p:sldId id="295" r:id="rId30"/>
    <p:sldId id="262" r:id="rId31"/>
    <p:sldId id="263" r:id="rId32"/>
    <p:sldId id="268" r:id="rId33"/>
    <p:sldId id="265" r:id="rId34"/>
    <p:sldId id="306" r:id="rId35"/>
    <p:sldId id="270" r:id="rId36"/>
    <p:sldId id="271" r:id="rId37"/>
    <p:sldId id="26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691" autoAdjust="0"/>
  </p:normalViewPr>
  <p:slideViewPr>
    <p:cSldViewPr snapToGrid="0">
      <p:cViewPr>
        <p:scale>
          <a:sx n="49" d="100"/>
          <a:sy n="49" d="100"/>
        </p:scale>
        <p:origin x="-154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590C8-3CBB-4659-8441-C118CA79E528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47D1-D134-46D3-9635-53F493097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47D1-D134-46D3-9635-53F493097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2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06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5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5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14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11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48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47D1-D134-46D3-9635-53F4930977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3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47D1-D134-46D3-9635-53F4930977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1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747D1-D134-46D3-9635-53F4930977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12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0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69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7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33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9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36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85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5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742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91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067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48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66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90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45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7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2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1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8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1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09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37F6E-FE8F-4D6C-805D-481886C90E2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0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844A-595E-405A-AE9F-59B3F379392E}" type="datetime1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37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67E-EEA7-4BB3-90FB-5FE09D7BC457}" type="datetime1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0F2BD-4FB4-46B5-BB3C-AFBE7E8898B1}" type="datetime1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3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5FAE-EE66-4042-BA56-CFC2AC1543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0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257800"/>
          </a:xfrm>
        </p:spPr>
        <p:txBody>
          <a:bodyPr/>
          <a:lstStyle>
            <a:lvl1pPr marL="457200" indent="-457200">
              <a:buFont typeface="Wingdings" pitchFamily="2" charset="2"/>
              <a:buChar char="Ø"/>
              <a:defRPr/>
            </a:lvl1pPr>
            <a:lvl2pPr marL="803275" indent="-346075"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4D684-3789-47C8-BB00-A0FD0B374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8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0A3F-8653-41E0-A16D-C4BE73C0E9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5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E3C4-6192-4B5E-80F6-BFAF713EFD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2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A500-462C-4B17-B9E0-B86AD40F97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3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3DC3-7151-4198-B538-D2740E272B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0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4293-44D7-4D85-96EF-3884A22569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DD5A-4E41-4719-8622-6C154D548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B11B-E8F6-478A-BBCD-EF89D9518350}" type="datetime1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C2BC-59F4-44AA-858E-6D4AACF17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3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854-E5CB-4154-A95D-0A72410A8C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7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7603-D1D6-416A-9826-05DFF2720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4C2D-7887-4CBA-8729-3F5E540485EC}" type="datetime1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35AA-1D1A-4DB7-B96F-61188EC04192}" type="datetime1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29B0-BA45-4F99-B1FE-90903C218C7A}" type="datetime1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3A066-46FB-4461-9EDF-4A979C2B5B95}" type="datetime1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1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F8F1-A4DA-4D0A-92C7-9C5A942FE22D}" type="datetime1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9AD9-3563-4F8D-BC27-5EBABAA4BFF8}" type="datetime1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42FE-43A3-4DC2-9958-A40FB702AE10}" type="datetime1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AD55-D4A5-4B6C-A512-F76B89CEAEC6}" type="datetime1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28AD-B8A4-40CF-81E8-BAFC5976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19200" y="762000"/>
            <a:ext cx="10972800" cy="118872"/>
          </a:xfrm>
          <a:prstGeom prst="rect">
            <a:avLst/>
          </a:prstGeom>
          <a:gradFill flip="none" rotWithShape="1">
            <a:gsLst>
              <a:gs pos="20000">
                <a:srgbClr val="0091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463296" y="429768"/>
            <a:ext cx="999744" cy="762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0799" y="0"/>
            <a:ext cx="88519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9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E519-5F6B-47DE-BB82-085F9C1B3B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5690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6400" y="685800"/>
            <a:ext cx="4064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" name="Picture 9" descr="CEPRO.jpg"/>
          <p:cNvPicPr>
            <a:picLocks noChangeAspect="1"/>
          </p:cNvPicPr>
          <p:nvPr/>
        </p:nvPicPr>
        <p:blipFill>
          <a:blip r:embed="rId13" cstate="print"/>
          <a:srcRect l="37619" t="11723" b="37852"/>
          <a:stretch>
            <a:fillRect/>
          </a:stretch>
        </p:blipFill>
        <p:spPr>
          <a:xfrm>
            <a:off x="26386" y="694944"/>
            <a:ext cx="1396015" cy="246888"/>
          </a:xfrm>
          <a:prstGeom prst="rect">
            <a:avLst/>
          </a:prstGeom>
        </p:spPr>
      </p:pic>
      <p:pic>
        <p:nvPicPr>
          <p:cNvPr id="12" name="Picture 11" descr="CEPRO.jpg"/>
          <p:cNvPicPr>
            <a:picLocks noChangeAspect="1"/>
          </p:cNvPicPr>
          <p:nvPr/>
        </p:nvPicPr>
        <p:blipFill>
          <a:blip r:embed="rId14" cstate="print"/>
          <a:srcRect r="68292"/>
          <a:stretch>
            <a:fillRect/>
          </a:stretch>
        </p:blipFill>
        <p:spPr>
          <a:xfrm>
            <a:off x="304800" y="54864"/>
            <a:ext cx="914400" cy="630936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47625"/>
            <a:ext cx="1971040" cy="67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9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37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1.jpeg"/><Relationship Id="rId12" Type="http://schemas.microsoft.com/office/2007/relationships/hdphoto" Target="../media/hdphoto3.wdp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oleObject" Target="../embeddings/oleObject1.bin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37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1.jpeg"/><Relationship Id="rId12" Type="http://schemas.microsoft.com/office/2007/relationships/hdphoto" Target="../media/hdphoto3.wdp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oleObject" Target="../embeddings/oleObject2.bin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3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1.jpeg"/><Relationship Id="rId12" Type="http://schemas.microsoft.com/office/2007/relationships/hdphoto" Target="../media/hdphoto3.wdp"/><Relationship Id="rId17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microsoft.com/office/2007/relationships/hdphoto" Target="../media/hdphoto1.wdp"/><Relationship Id="rId15" Type="http://schemas.openxmlformats.org/officeDocument/2006/relationships/oleObject" Target="../embeddings/oleObject3.bin"/><Relationship Id="rId10" Type="http://schemas.microsoft.com/office/2007/relationships/hdphoto" Target="../media/hdphoto2.wdp"/><Relationship Id="rId4" Type="http://schemas.openxmlformats.org/officeDocument/2006/relationships/image" Target="../media/image29.png"/><Relationship Id="rId9" Type="http://schemas.openxmlformats.org/officeDocument/2006/relationships/image" Target="../media/image33.png"/><Relationship Id="rId1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3.jpe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3.jpe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18" Type="http://schemas.openxmlformats.org/officeDocument/2006/relationships/image" Target="../media/image47.png"/><Relationship Id="rId3" Type="http://schemas.openxmlformats.org/officeDocument/2006/relationships/image" Target="../media/image43.jpeg"/><Relationship Id="rId21" Type="http://schemas.microsoft.com/office/2007/relationships/hdphoto" Target="../media/hdphoto8.wdp"/><Relationship Id="rId7" Type="http://schemas.openxmlformats.org/officeDocument/2006/relationships/image" Target="../media/image29.png"/><Relationship Id="rId12" Type="http://schemas.microsoft.com/office/2007/relationships/hdphoto" Target="../media/hdphoto5.wdp"/><Relationship Id="rId17" Type="http://schemas.microsoft.com/office/2007/relationships/hdphoto" Target="../media/hdphoto6.wdp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11" Type="http://schemas.openxmlformats.org/officeDocument/2006/relationships/image" Target="../media/image44.png"/><Relationship Id="rId5" Type="http://schemas.openxmlformats.org/officeDocument/2006/relationships/image" Target="../media/image39.jpeg"/><Relationship Id="rId15" Type="http://schemas.openxmlformats.org/officeDocument/2006/relationships/image" Target="../media/image45.gif"/><Relationship Id="rId23" Type="http://schemas.microsoft.com/office/2007/relationships/hdphoto" Target="../media/hdphoto9.wdp"/><Relationship Id="rId10" Type="http://schemas.openxmlformats.org/officeDocument/2006/relationships/image" Target="../media/image42.png"/><Relationship Id="rId19" Type="http://schemas.microsoft.com/office/2007/relationships/hdphoto" Target="../media/hdphoto7.wdp"/><Relationship Id="rId4" Type="http://schemas.openxmlformats.org/officeDocument/2006/relationships/image" Target="../media/image38.emf"/><Relationship Id="rId9" Type="http://schemas.openxmlformats.org/officeDocument/2006/relationships/image" Target="../media/image41.png"/><Relationship Id="rId14" Type="http://schemas.microsoft.com/office/2007/relationships/hdphoto" Target="../media/hdphoto3.wdp"/><Relationship Id="rId2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tmp"/><Relationship Id="rId4" Type="http://schemas.openxmlformats.org/officeDocument/2006/relationships/image" Target="../media/image53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tm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175744"/>
            <a:ext cx="10972800" cy="6161269"/>
            <a:chOff x="609600" y="175744"/>
            <a:chExt cx="10972800" cy="6161269"/>
          </a:xfrm>
        </p:grpSpPr>
        <p:grpSp>
          <p:nvGrpSpPr>
            <p:cNvPr id="15" name="Group 14"/>
            <p:cNvGrpSpPr/>
            <p:nvPr/>
          </p:nvGrpSpPr>
          <p:grpSpPr>
            <a:xfrm>
              <a:off x="1559754" y="175744"/>
              <a:ext cx="9072493" cy="1352550"/>
              <a:chOff x="1409836" y="175744"/>
              <a:chExt cx="9072493" cy="1352550"/>
            </a:xfrm>
          </p:grpSpPr>
          <p:pic>
            <p:nvPicPr>
              <p:cNvPr id="4" name="Picture 3" descr="CEPRO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563018" y="280361"/>
                <a:ext cx="3919311" cy="1143317"/>
              </a:xfrm>
              <a:prstGeom prst="rect">
                <a:avLst/>
              </a:prstGeom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836" y="175744"/>
                <a:ext cx="2962275" cy="1352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09600" y="1736500"/>
              <a:ext cx="10972800" cy="182451"/>
              <a:chOff x="609600" y="2882721"/>
              <a:chExt cx="10972800" cy="18245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09600" y="3065172"/>
                <a:ext cx="10972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838200" y="2882721"/>
                <a:ext cx="10515600" cy="0"/>
              </a:xfrm>
              <a:prstGeom prst="line">
                <a:avLst/>
              </a:prstGeom>
              <a:ln w="57150">
                <a:solidFill>
                  <a:srgbClr val="0086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flipV="1">
              <a:off x="609600" y="5520747"/>
              <a:ext cx="10972800" cy="182451"/>
              <a:chOff x="609600" y="2882721"/>
              <a:chExt cx="10972800" cy="182451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09600" y="3065172"/>
                <a:ext cx="10972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838200" y="2882721"/>
                <a:ext cx="10515600" cy="0"/>
              </a:xfrm>
              <a:prstGeom prst="line">
                <a:avLst/>
              </a:prstGeom>
              <a:ln w="57150">
                <a:solidFill>
                  <a:srgbClr val="0086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Subtitle 6"/>
            <p:cNvSpPr txBox="1">
              <a:spLocks/>
            </p:cNvSpPr>
            <p:nvPr/>
          </p:nvSpPr>
          <p:spPr>
            <a:xfrm>
              <a:off x="609600" y="2164719"/>
              <a:ext cx="10972800" cy="31156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600" b="1" dirty="0" smtClean="0">
                  <a:solidFill>
                    <a:srgbClr val="008631"/>
                  </a:solidFill>
                  <a:latin typeface="Calibri"/>
                  <a:cs typeface="Arial" pitchFamily="34" charset="0"/>
                </a:rPr>
                <a:t>Trends in Surrogate/Meta-Modeling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600" b="1" dirty="0" smtClean="0">
                  <a:solidFill>
                    <a:srgbClr val="008631"/>
                  </a:solidFill>
                  <a:latin typeface="Calibri"/>
                  <a:cs typeface="Arial" pitchFamily="34" charset="0"/>
                </a:rPr>
                <a:t>and Multi-fidelity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1"/>
                </a:solidFill>
                <a:effectLst/>
                <a:uLnTx/>
                <a:uFillTx/>
                <a:latin typeface="Calibri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Ramana V. Grandhi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100" b="0" i="1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Distinguished Professor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Department of Mechanical and Materials Engineering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00500" y="5952292"/>
              <a:ext cx="419100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smtClean="0">
                  <a:cs typeface="Arial" pitchFamily="34" charset="0"/>
                </a:rPr>
                <a:t>11 June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3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 - Sensitivity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8052" y="1071274"/>
            <a:ext cx="11644489" cy="5472877"/>
            <a:chOff x="318052" y="1071274"/>
            <a:chExt cx="11644489" cy="5472877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66" y="3038461"/>
              <a:ext cx="3667637" cy="3505690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3745" y="1071274"/>
              <a:ext cx="4448796" cy="3934374"/>
            </a:xfrm>
            <a:prstGeom prst="rect">
              <a:avLst/>
            </a:prstGeom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18052" y="1071274"/>
              <a:ext cx="4867902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1114 </a:t>
              </a:r>
              <a:r>
                <a:rPr lang="en-US" sz="2000" dirty="0">
                  <a:solidFill>
                    <a:prstClr val="black"/>
                  </a:solidFill>
                </a:rPr>
                <a:t>–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Weigang</a:t>
              </a:r>
              <a:r>
                <a:rPr lang="en-US" sz="2000" dirty="0" smtClean="0">
                  <a:solidFill>
                    <a:prstClr val="black"/>
                  </a:solidFill>
                </a:rPr>
                <a:t>  Zhang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et al</a:t>
              </a:r>
              <a:endParaRPr lang="en-US" sz="20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</a:t>
              </a:r>
              <a:r>
                <a:rPr lang="en-US" sz="2000" dirty="0">
                  <a:solidFill>
                    <a:prstClr val="black"/>
                  </a:solidFill>
                </a:rPr>
                <a:t>Multi-Parameter Optimization Study on the Crashworthiness Design of a Vehicle by Using Global Sensitivity Analysis and Dynamic </a:t>
              </a:r>
              <a:r>
                <a:rPr lang="en-US" sz="2000" dirty="0" err="1">
                  <a:solidFill>
                    <a:prstClr val="black"/>
                  </a:solidFill>
                </a:rPr>
                <a:t>Metamodel</a:t>
              </a:r>
              <a:r>
                <a:rPr lang="en-US" sz="2000" dirty="0" smtClean="0">
                  <a:solidFill>
                    <a:prstClr val="black"/>
                  </a:solidFill>
                </a:rPr>
                <a:t>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Crashworthiness Design of Vehicle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Kriging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Global Sensitivity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Analysis  - locate points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6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 - Sensitivity Information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051" y="983876"/>
            <a:ext cx="11700817" cy="5814726"/>
            <a:chOff x="318051" y="983876"/>
            <a:chExt cx="11700817" cy="581472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983876"/>
              <a:ext cx="5800948" cy="2822542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4589" y="3806418"/>
              <a:ext cx="5024657" cy="2992184"/>
            </a:xfrm>
            <a:prstGeom prst="rect">
              <a:avLst/>
            </a:prstGeom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318051" y="1071274"/>
              <a:ext cx="5168867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1211 </a:t>
              </a:r>
              <a:r>
                <a:rPr lang="en-US" sz="2000" dirty="0">
                  <a:solidFill>
                    <a:prstClr val="black"/>
                  </a:solidFill>
                </a:rPr>
                <a:t>– </a:t>
              </a:r>
              <a:r>
                <a:rPr lang="en-US" sz="2000" dirty="0" smtClean="0">
                  <a:solidFill>
                    <a:prstClr val="black"/>
                  </a:solidFill>
                </a:rPr>
                <a:t>Po Ting Lin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</a:rPr>
                <a:t>“Utilization of Gaussian Kernel Reliability Analyses in the Gradient-based Transformed Space for Design Optimization with Arbitrarily Distributed Design Uncertainties</a:t>
              </a:r>
              <a:r>
                <a:rPr lang="en-US" sz="2000" dirty="0" smtClean="0">
                  <a:solidFill>
                    <a:prstClr val="black"/>
                  </a:solidFill>
                </a:rPr>
                <a:t>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RBDO of numerical test cases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Sensitivity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Analysis - accuracy</a:t>
              </a:r>
              <a:endPara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Taylor Surrogate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53771" y="4636314"/>
              <a:ext cx="2129246" cy="11028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5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1" y="0"/>
            <a:ext cx="8733182" cy="762000"/>
          </a:xfrm>
        </p:spPr>
        <p:txBody>
          <a:bodyPr/>
          <a:lstStyle/>
          <a:p>
            <a:r>
              <a:rPr lang="en-US" sz="2800" dirty="0" smtClean="0"/>
              <a:t>Surrogate Modeling – Where Efforts Should be Focused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8052" y="1066799"/>
            <a:ext cx="11767931" cy="5415170"/>
            <a:chOff x="318052" y="1066799"/>
            <a:chExt cx="11767931" cy="5415170"/>
          </a:xfrm>
        </p:grpSpPr>
        <p:grpSp>
          <p:nvGrpSpPr>
            <p:cNvPr id="11" name="Group 10"/>
            <p:cNvGrpSpPr/>
            <p:nvPr/>
          </p:nvGrpSpPr>
          <p:grpSpPr>
            <a:xfrm>
              <a:off x="318052" y="1066799"/>
              <a:ext cx="11767931" cy="5415170"/>
              <a:chOff x="318052" y="1066799"/>
              <a:chExt cx="11767931" cy="5415170"/>
            </a:xfrm>
          </p:grpSpPr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3782943" y="5273372"/>
                <a:ext cx="3927611" cy="1208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838" tIns="47625" rIns="96838" bIns="47625" numCol="1" anchor="t" anchorCtr="0" compatLnSpc="1">
                <a:prstTxWarp prst="textNoShape">
                  <a:avLst/>
                </a:prstTxWarp>
              </a:bodyPr>
              <a:lstStyle>
                <a:lvl1pPr marL="400050" indent="-4000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itchFamily="2" charset="2"/>
                  <a:buChar char="Ø"/>
                  <a:defRPr lang="en-US" sz="2400" b="1">
                    <a:latin typeface="Calibri" pitchFamily="34" charset="0"/>
                    <a:cs typeface="Calibri" pitchFamily="34" charset="0"/>
                  </a:defRPr>
                </a:lvl1pPr>
                <a:lvl2pPr marL="801688" lvl="1" indent="-3444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90000"/>
                  <a:buFont typeface="Wingdings" pitchFamily="2" charset="2"/>
                  <a:buChar char=""/>
                  <a:defRPr lang="en-US" b="1">
                    <a:latin typeface="Arial" pitchFamily="34" charset="0"/>
                    <a:cs typeface="Arial" pitchFamily="34" charset="0"/>
                  </a:defRPr>
                </a:lvl2pPr>
                <a:lvl3pPr marL="1201738" indent="-2873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Char char=""/>
                  <a:defRPr lang="en-US" sz="2400" b="1"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9pPr>
              </a:lstStyle>
              <a:p>
                <a:pPr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sz="2000" dirty="0" smtClean="0">
                    <a:solidFill>
                      <a:prstClr val="black"/>
                    </a:solidFill>
                  </a:rPr>
                  <a:t>Sensitivity Information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Increase Surrogate Accuracy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Intelligent Search Algorithms</a:t>
                </a:r>
              </a:p>
            </p:txBody>
          </p:sp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402458" y="1066799"/>
                <a:ext cx="5683525" cy="2961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838" tIns="47625" rIns="96838" bIns="47625" numCol="1" anchor="t" anchorCtr="0" compatLnSpc="1">
                <a:prstTxWarp prst="textNoShape">
                  <a:avLst/>
                </a:prstTxWarp>
              </a:bodyPr>
              <a:lstStyle>
                <a:lvl1pPr marL="400050" indent="-4000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itchFamily="2" charset="2"/>
                  <a:buChar char="Ø"/>
                  <a:defRPr lang="en-US" sz="2400" b="1">
                    <a:latin typeface="Calibri" pitchFamily="34" charset="0"/>
                    <a:cs typeface="Calibri" pitchFamily="34" charset="0"/>
                  </a:defRPr>
                </a:lvl1pPr>
                <a:lvl2pPr marL="801688" lvl="1" indent="-3444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90000"/>
                  <a:buFont typeface="Wingdings" pitchFamily="2" charset="2"/>
                  <a:buChar char=""/>
                  <a:defRPr lang="en-US" b="1">
                    <a:latin typeface="Arial" pitchFamily="34" charset="0"/>
                    <a:cs typeface="Arial" pitchFamily="34" charset="0"/>
                  </a:defRPr>
                </a:lvl2pPr>
                <a:lvl3pPr marL="1201738" indent="-2873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Char char=""/>
                  <a:defRPr lang="en-US" sz="2400" b="1"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9pPr>
              </a:lstStyle>
              <a:p>
                <a:pPr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Design </a:t>
                </a:r>
                <a:r>
                  <a:rPr lang="en-US" sz="2000" dirty="0">
                    <a:solidFill>
                      <a:prstClr val="black"/>
                    </a:solidFill>
                  </a:rPr>
                  <a:t>Space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Mapping/Exploration Techniques (Intelligent Generate New Data Points)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Latin Hypercube/Monte Carlo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Space Filling Algorithms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Prediction-based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Error-based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Likelihood Approaches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Max/Min Search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Approaches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Adaptively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Train Surrogate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  <a:cs typeface="Calibri" pitchFamily="34" charset="0"/>
                  </a:rPr>
                  <a:t>Clustering/Mapping Algorithm</a:t>
                </a:r>
                <a:endParaRPr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318052" y="1071274"/>
                <a:ext cx="4667249" cy="2985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838" tIns="47625" rIns="96838" bIns="47625" numCol="1" anchor="t" anchorCtr="0" compatLnSpc="1">
                <a:prstTxWarp prst="textNoShape">
                  <a:avLst/>
                </a:prstTxWarp>
              </a:bodyPr>
              <a:lstStyle>
                <a:lvl1pPr marL="400050" indent="-4000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itchFamily="2" charset="2"/>
                  <a:buChar char="Ø"/>
                  <a:defRPr lang="en-US" sz="2400" b="1">
                    <a:latin typeface="Calibri" pitchFamily="34" charset="0"/>
                    <a:cs typeface="Calibri" pitchFamily="34" charset="0"/>
                  </a:defRPr>
                </a:lvl1pPr>
                <a:lvl2pPr marL="801688" lvl="1" indent="-3444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90000"/>
                  <a:buFont typeface="Wingdings" pitchFamily="2" charset="2"/>
                  <a:buChar char=""/>
                  <a:defRPr lang="en-US" b="1">
                    <a:latin typeface="Arial" pitchFamily="34" charset="0"/>
                    <a:cs typeface="Arial" pitchFamily="34" charset="0"/>
                  </a:defRPr>
                </a:lvl2pPr>
                <a:lvl3pPr marL="1201738" indent="-2873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Char char=""/>
                  <a:defRPr lang="en-US" sz="2400" b="1"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9pPr>
              </a:lstStyle>
              <a:p>
                <a:pPr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Model Building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Techniques (Mathematical Model Generation)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dirty="0" smtClean="0">
                    <a:solidFill>
                      <a:prstClr val="black"/>
                    </a:solidFill>
                    <a:latin typeface="+mn-lt"/>
                    <a:cs typeface="Calibri" pitchFamily="34" charset="0"/>
                  </a:rPr>
                  <a:t>Polynomial Point Approximation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Polynomial Regression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Radial Basis Function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Kriging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Support Vector Machine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Neural Network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Bootstrapping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Cross-Validation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  <a:cs typeface="Calibri" pitchFamily="34" charset="0"/>
                  </a:rPr>
                  <a:t>Sub-Structure FEM</a:t>
                </a:r>
                <a:endParaRPr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652518" y="5215294"/>
              <a:ext cx="3963128" cy="124016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70112" y="4320209"/>
              <a:ext cx="2543351" cy="68703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777723" y="2086223"/>
              <a:ext cx="3568060" cy="2662587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07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 </a:t>
            </a:r>
            <a:endParaRPr lang="en-US" sz="32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l="15572" t="30480" r="36150" b="15625"/>
          <a:stretch/>
        </p:blipFill>
        <p:spPr>
          <a:xfrm>
            <a:off x="358367" y="980157"/>
            <a:ext cx="8613317" cy="54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 </a:t>
            </a:r>
            <a:endParaRPr lang="en-US" sz="32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367" y="980157"/>
            <a:ext cx="11625981" cy="5406037"/>
            <a:chOff x="358367" y="980157"/>
            <a:chExt cx="11625981" cy="5406037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/>
            <a:srcRect l="15572" t="30480" r="36150" b="15625"/>
            <a:stretch/>
          </p:blipFill>
          <p:spPr>
            <a:xfrm>
              <a:off x="358367" y="980157"/>
              <a:ext cx="8613317" cy="540603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93782" y="1010353"/>
              <a:ext cx="2981154" cy="717731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75882" y="984497"/>
              <a:ext cx="55084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</a:rPr>
                <a:t>Conceptual Design Phase – </a:t>
              </a:r>
              <a:r>
                <a:rPr lang="en-US" sz="2000" b="1" dirty="0" smtClean="0">
                  <a:solidFill>
                    <a:srgbClr val="FFC000"/>
                  </a:solidFill>
                </a:rPr>
                <a:t>Analytical Surrogates, Historical Data, Little to no Physics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 </a:t>
            </a:r>
            <a:endParaRPr lang="en-US" sz="32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8367" y="980157"/>
            <a:ext cx="11585131" cy="5406037"/>
            <a:chOff x="358367" y="980157"/>
            <a:chExt cx="11585131" cy="5406037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/>
            <a:srcRect l="15572" t="30480" r="36150" b="15625"/>
            <a:stretch/>
          </p:blipFill>
          <p:spPr>
            <a:xfrm>
              <a:off x="358367" y="980157"/>
              <a:ext cx="8613317" cy="540603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79917" y="1633478"/>
              <a:ext cx="4195984" cy="1005071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9401" y="1684490"/>
              <a:ext cx="51040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Preliminary Design Phase – 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Low-Order Physics, Coarse Grid, Some Physics Ignored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1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 </a:t>
            </a:r>
            <a:endParaRPr lang="en-US" sz="32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959" y="980157"/>
            <a:ext cx="11679894" cy="5431595"/>
            <a:chOff x="312959" y="980157"/>
            <a:chExt cx="11679894" cy="543159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/>
            <a:srcRect l="15572" t="30480" r="36150" b="15625"/>
            <a:stretch/>
          </p:blipFill>
          <p:spPr>
            <a:xfrm>
              <a:off x="358367" y="980157"/>
              <a:ext cx="8613317" cy="540603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2959" y="2461342"/>
              <a:ext cx="8790125" cy="39504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55701" y="3354001"/>
              <a:ext cx="27371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Detailed Design Phase –  </a:t>
              </a:r>
              <a:r>
                <a:rPr lang="en-US" sz="2000" b="1" dirty="0">
                  <a:solidFill>
                    <a:srgbClr val="00B050"/>
                  </a:solidFill>
                </a:rPr>
                <a:t>Full Physics, Converged Grid, All Physics Included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50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 </a:t>
            </a:r>
            <a:endParaRPr lang="en-US" sz="32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2958" y="980157"/>
            <a:ext cx="11688638" cy="5451747"/>
            <a:chOff x="312958" y="980157"/>
            <a:chExt cx="11688638" cy="5451747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/>
            <a:srcRect l="15572" t="30480" r="36150" b="15625"/>
            <a:stretch/>
          </p:blipFill>
          <p:spPr>
            <a:xfrm>
              <a:off x="358367" y="980157"/>
              <a:ext cx="8613317" cy="540603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2958" y="1010353"/>
              <a:ext cx="8790125" cy="54215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64444" y="2719177"/>
              <a:ext cx="2737152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Multi-Fidelity –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Adaptively “Dial” between Fidelity Levels (Amount of Physics Incorporated in Simulation Model)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05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21336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Practical design &amp; system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Adaptive to </a:t>
            </a:r>
            <a:r>
              <a:rPr lang="en-US" sz="2600" i="1" dirty="0"/>
              <a:t>available</a:t>
            </a:r>
            <a:r>
              <a:rPr lang="en-US" sz="2600" dirty="0"/>
              <a:t> resources/time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1" dirty="0"/>
              <a:t>Seamless</a:t>
            </a:r>
            <a:r>
              <a:rPr lang="en-US" sz="2600" dirty="0"/>
              <a:t> movement between levels of fidelity </a:t>
            </a:r>
            <a:r>
              <a:rPr lang="en-US" sz="2600" i="1" dirty="0"/>
              <a:t>when</a:t>
            </a:r>
            <a:r>
              <a:rPr lang="en-US" sz="2600" dirty="0"/>
              <a:t> needed and </a:t>
            </a:r>
            <a:r>
              <a:rPr lang="en-US" sz="2600" i="1" dirty="0"/>
              <a:t>as</a:t>
            </a:r>
            <a:r>
              <a:rPr lang="en-US" sz="2600" dirty="0"/>
              <a:t> needed (“dialable” fidelity)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Pull more physics/fidelity into design loop at the appropriate time &amp; for most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1" y="3181290"/>
            <a:ext cx="9143999" cy="3000678"/>
            <a:chOff x="1524001" y="3181290"/>
            <a:chExt cx="9143999" cy="3000678"/>
          </a:xfrm>
        </p:grpSpPr>
        <p:grpSp>
          <p:nvGrpSpPr>
            <p:cNvPr id="6" name="Group 5"/>
            <p:cNvGrpSpPr/>
            <p:nvPr/>
          </p:nvGrpSpPr>
          <p:grpSpPr>
            <a:xfrm>
              <a:off x="2094782" y="4121003"/>
              <a:ext cx="7786777" cy="2060965"/>
              <a:chOff x="2094782" y="4121003"/>
              <a:chExt cx="7786777" cy="2060965"/>
            </a:xfrm>
          </p:grpSpPr>
          <p:pic>
            <p:nvPicPr>
              <p:cNvPr id="14" name="Picture 2" descr="http://www.truegrid.com/class_images/f16.full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55" l="0" r="9888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0108643">
                <a:off x="4680150" y="4121003"/>
                <a:ext cx="1182757" cy="102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69835" flipH="1">
                <a:off x="5898183" y="4520325"/>
                <a:ext cx="1798713" cy="1244761"/>
              </a:xfrm>
              <a:prstGeom prst="rect">
                <a:avLst/>
              </a:prstGeom>
            </p:spPr>
          </p:pic>
          <p:pic>
            <p:nvPicPr>
              <p:cNvPr id="15" name="Picture 14" descr="http://geuz.org/gmsh/gallery/f16_stream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9281" y="4163583"/>
                <a:ext cx="1311994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cfd4aircraft.com/research_files/compaeroel/Qsurf_real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888" y="4581768"/>
                <a:ext cx="969688" cy="824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cfd4aircraft.com/research_files/compaeroel/OSF_f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3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641610">
                <a:off x="4853479" y="5083776"/>
                <a:ext cx="1365085" cy="649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urface grid.jp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3060" b="94776" l="1613" r="97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652" y="4179643"/>
                <a:ext cx="1138092" cy="614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 descr="http://cobalt.pmhclients.com/images/uploads/F16_web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2222" b="96667" l="214" r="9914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9959" y="4727235"/>
                <a:ext cx="1371600" cy="10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38057" y="5404911"/>
              <a:ext cx="1363662" cy="193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91" name="Equation" r:id="rId15" imgW="1765080" imgH="228600" progId="Equation.3">
                      <p:embed/>
                    </p:oleObj>
                  </mc:Choice>
                  <mc:Fallback>
                    <p:oleObj name="Equation" r:id="rId15" imgW="1765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057" y="5404911"/>
                            <a:ext cx="1363662" cy="193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058" name="Picture 10" descr="http://gapyx.com/cmt/2010/06/cantilever_beam.jp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1" t="2262" r="19361" b="66259"/>
              <a:stretch/>
            </p:blipFill>
            <p:spPr bwMode="auto">
              <a:xfrm>
                <a:off x="2286001" y="4677253"/>
                <a:ext cx="833887" cy="428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http://gapyx.com/cmt/2010/06/cantilever_beam.jp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53" t="85865"/>
              <a:stretch/>
            </p:blipFill>
            <p:spPr bwMode="auto">
              <a:xfrm>
                <a:off x="2360235" y="5099922"/>
                <a:ext cx="620192" cy="193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066582" y="5720303"/>
                <a:ext cx="209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Medium Fidelity, </a:t>
                </a:r>
              </a:p>
              <a:p>
                <a:pPr algn="ctr"/>
                <a:r>
                  <a:rPr lang="en-US" sz="1200" b="1" dirty="0"/>
                  <a:t>Physics-based, Reduced Order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26588" y="5720303"/>
                <a:ext cx="1503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High Fidelity </a:t>
                </a:r>
              </a:p>
              <a:p>
                <a:pPr algn="ctr"/>
                <a:r>
                  <a:rPr lang="en-US" sz="1200" b="1" dirty="0"/>
                  <a:t>Full Physics Models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94782" y="5710536"/>
                <a:ext cx="2324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Low Order, Analytical Expression, Surrogates, Historical Database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524001" y="3181290"/>
              <a:ext cx="914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</a:rPr>
                <a:t>A response may be obtained using models of different fidelity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8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21336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Practical design &amp; system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Adaptive to </a:t>
            </a:r>
            <a:r>
              <a:rPr lang="en-US" sz="2600" i="1" dirty="0"/>
              <a:t>available</a:t>
            </a:r>
            <a:r>
              <a:rPr lang="en-US" sz="2600" dirty="0"/>
              <a:t> resources/time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1" dirty="0"/>
              <a:t>Seamless</a:t>
            </a:r>
            <a:r>
              <a:rPr lang="en-US" sz="2600" dirty="0"/>
              <a:t> movement between levels of fidelity </a:t>
            </a:r>
            <a:r>
              <a:rPr lang="en-US" sz="2600" i="1" dirty="0"/>
              <a:t>when</a:t>
            </a:r>
            <a:r>
              <a:rPr lang="en-US" sz="2600" dirty="0"/>
              <a:t> needed and </a:t>
            </a:r>
            <a:r>
              <a:rPr lang="en-US" sz="2600" i="1" dirty="0"/>
              <a:t>as</a:t>
            </a:r>
            <a:r>
              <a:rPr lang="en-US" sz="2600" dirty="0"/>
              <a:t> needed (“dialable” fidelity)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Pull more physics/fidelity into design loop at the appropriate time &amp; for most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1" y="3181290"/>
            <a:ext cx="9143999" cy="3000678"/>
            <a:chOff x="1524001" y="3181290"/>
            <a:chExt cx="9143999" cy="3000678"/>
          </a:xfrm>
        </p:grpSpPr>
        <p:sp>
          <p:nvSpPr>
            <p:cNvPr id="5" name="Right Arrow 4"/>
            <p:cNvSpPr/>
            <p:nvPr/>
          </p:nvSpPr>
          <p:spPr>
            <a:xfrm>
              <a:off x="3088258" y="3661865"/>
              <a:ext cx="5827143" cy="304800"/>
            </a:xfrm>
            <a:prstGeom prst="rightArrow">
              <a:avLst>
                <a:gd name="adj1" fmla="val 67610"/>
                <a:gd name="adj2" fmla="val 78302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Increasing fidelity - increasing computational cost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94782" y="4121003"/>
              <a:ext cx="7786777" cy="2060965"/>
              <a:chOff x="2094782" y="4121003"/>
              <a:chExt cx="7786777" cy="2060965"/>
            </a:xfrm>
          </p:grpSpPr>
          <p:pic>
            <p:nvPicPr>
              <p:cNvPr id="14" name="Picture 2" descr="http://www.truegrid.com/class_images/f16.full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55" l="0" r="9888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0108643">
                <a:off x="4680150" y="4121003"/>
                <a:ext cx="1182757" cy="102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69835" flipH="1">
                <a:off x="5898183" y="4520325"/>
                <a:ext cx="1798713" cy="1244761"/>
              </a:xfrm>
              <a:prstGeom prst="rect">
                <a:avLst/>
              </a:prstGeom>
            </p:spPr>
          </p:pic>
          <p:pic>
            <p:nvPicPr>
              <p:cNvPr id="15" name="Picture 14" descr="http://geuz.org/gmsh/gallery/f16_stream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9281" y="4163583"/>
                <a:ext cx="1311994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cfd4aircraft.com/research_files/compaeroel/Qsurf_real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888" y="4581768"/>
                <a:ext cx="969688" cy="824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cfd4aircraft.com/research_files/compaeroel/OSF_f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3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641610">
                <a:off x="4853479" y="5083776"/>
                <a:ext cx="1365085" cy="649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urface grid.jp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3060" b="94776" l="1613" r="97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652" y="4179643"/>
                <a:ext cx="1138092" cy="614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 descr="http://cobalt.pmhclients.com/images/uploads/F16_web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2222" b="96667" l="214" r="9914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9959" y="4727235"/>
                <a:ext cx="1371600" cy="10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38057" y="5404911"/>
              <a:ext cx="1363662" cy="193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5" name="Equation" r:id="rId15" imgW="1765080" imgH="228600" progId="Equation.3">
                      <p:embed/>
                    </p:oleObj>
                  </mc:Choice>
                  <mc:Fallback>
                    <p:oleObj name="Equation" r:id="rId15" imgW="1765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057" y="5404911"/>
                            <a:ext cx="1363662" cy="193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058" name="Picture 10" descr="http://gapyx.com/cmt/2010/06/cantilever_beam.jp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1" t="2262" r="19361" b="66259"/>
              <a:stretch/>
            </p:blipFill>
            <p:spPr bwMode="auto">
              <a:xfrm>
                <a:off x="2286001" y="4677253"/>
                <a:ext cx="833887" cy="428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http://gapyx.com/cmt/2010/06/cantilever_beam.jp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53" t="85865"/>
              <a:stretch/>
            </p:blipFill>
            <p:spPr bwMode="auto">
              <a:xfrm>
                <a:off x="2360235" y="5099922"/>
                <a:ext cx="620192" cy="193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066582" y="5720303"/>
                <a:ext cx="209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Medium Fidelity, </a:t>
                </a:r>
              </a:p>
              <a:p>
                <a:pPr algn="ctr"/>
                <a:r>
                  <a:rPr lang="en-US" sz="1200" b="1" dirty="0"/>
                  <a:t>Physics-based, Reduced Order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26588" y="5720303"/>
                <a:ext cx="1503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High Fidelity </a:t>
                </a:r>
              </a:p>
              <a:p>
                <a:pPr algn="ctr"/>
                <a:r>
                  <a:rPr lang="en-US" sz="1200" b="1" dirty="0"/>
                  <a:t>Full Physics Models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94782" y="5710536"/>
                <a:ext cx="2324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Low Order, Analytical Expression, Surrogates, Historical Database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524001" y="3181290"/>
              <a:ext cx="914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</a:rPr>
                <a:t>A response may be obtained using models of different fidelity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8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Surrogate Modeling – What Is It?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8097" y="920812"/>
            <a:ext cx="11747682" cy="5893049"/>
            <a:chOff x="208097" y="920812"/>
            <a:chExt cx="11747682" cy="589304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2004" y="4040033"/>
              <a:ext cx="3200400" cy="25527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0176" y="977149"/>
              <a:ext cx="3238500" cy="260032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5911" y="4020780"/>
              <a:ext cx="3200400" cy="2590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8097" y="4002088"/>
              <a:ext cx="3200400" cy="25812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99876" y="993431"/>
              <a:ext cx="3200400" cy="25677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80727" y="3399720"/>
              <a:ext cx="263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“True” Function</a:t>
              </a:r>
              <a:endParaRPr lang="en-US" b="1" dirty="0"/>
            </a:p>
          </p:txBody>
        </p:sp>
        <p:sp>
          <p:nvSpPr>
            <p:cNvPr id="11" name="AutoShape 69"/>
            <p:cNvSpPr>
              <a:spLocks noChangeArrowheads="1"/>
            </p:cNvSpPr>
            <p:nvPr/>
          </p:nvSpPr>
          <p:spPr bwMode="auto">
            <a:xfrm rot="8108892">
              <a:off x="397913" y="2718430"/>
              <a:ext cx="2052906" cy="594141"/>
            </a:xfrm>
            <a:prstGeom prst="curvedUpArrow">
              <a:avLst>
                <a:gd name="adj1" fmla="val 45338"/>
                <a:gd name="adj2" fmla="val 126735"/>
                <a:gd name="adj3" fmla="val 32426"/>
              </a:avLst>
            </a:prstGeom>
            <a:solidFill>
              <a:srgbClr val="3333CC">
                <a:alpha val="1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873" tIns="50941" rIns="101873" bIns="5094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8300" y="3772734"/>
              <a:ext cx="263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Surrogate Model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18218" y="3732818"/>
              <a:ext cx="3337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New Data via Update Algorithm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0078" y="3399720"/>
              <a:ext cx="263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Updated Surrogate Model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949" y="3732818"/>
              <a:ext cx="263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Available Data</a:t>
              </a:r>
              <a:endParaRPr lang="en-US" b="1" dirty="0"/>
            </a:p>
          </p:txBody>
        </p:sp>
        <p:sp>
          <p:nvSpPr>
            <p:cNvPr id="22" name="AutoShape 69"/>
            <p:cNvSpPr>
              <a:spLocks noChangeArrowheads="1"/>
            </p:cNvSpPr>
            <p:nvPr/>
          </p:nvSpPr>
          <p:spPr bwMode="auto">
            <a:xfrm>
              <a:off x="2980830" y="6219720"/>
              <a:ext cx="2052906" cy="594141"/>
            </a:xfrm>
            <a:prstGeom prst="curvedUpArrow">
              <a:avLst>
                <a:gd name="adj1" fmla="val 45338"/>
                <a:gd name="adj2" fmla="val 126735"/>
                <a:gd name="adj3" fmla="val 32426"/>
              </a:avLst>
            </a:prstGeom>
            <a:solidFill>
              <a:srgbClr val="3333CC">
                <a:alpha val="1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873" tIns="50941" rIns="101873" bIns="5094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69"/>
            <p:cNvSpPr>
              <a:spLocks noChangeArrowheads="1"/>
            </p:cNvSpPr>
            <p:nvPr/>
          </p:nvSpPr>
          <p:spPr bwMode="auto">
            <a:xfrm>
              <a:off x="7140871" y="6219719"/>
              <a:ext cx="2052906" cy="594141"/>
            </a:xfrm>
            <a:prstGeom prst="curvedUpArrow">
              <a:avLst>
                <a:gd name="adj1" fmla="val 45338"/>
                <a:gd name="adj2" fmla="val 126735"/>
                <a:gd name="adj3" fmla="val 32426"/>
              </a:avLst>
            </a:prstGeom>
            <a:solidFill>
              <a:srgbClr val="3333CC">
                <a:alpha val="1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873" tIns="50941" rIns="101873" bIns="5094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69"/>
            <p:cNvSpPr>
              <a:spLocks noChangeArrowheads="1"/>
            </p:cNvSpPr>
            <p:nvPr/>
          </p:nvSpPr>
          <p:spPr bwMode="auto">
            <a:xfrm rot="13231207">
              <a:off x="9538017" y="2649746"/>
              <a:ext cx="2052906" cy="594141"/>
            </a:xfrm>
            <a:prstGeom prst="curvedUpArrow">
              <a:avLst>
                <a:gd name="adj1" fmla="val 45338"/>
                <a:gd name="adj2" fmla="val 126735"/>
                <a:gd name="adj3" fmla="val 32426"/>
              </a:avLst>
            </a:prstGeom>
            <a:solidFill>
              <a:srgbClr val="3333CC">
                <a:alpha val="1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873" tIns="50941" rIns="101873" bIns="5094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69"/>
            <p:cNvSpPr>
              <a:spLocks noChangeArrowheads="1"/>
            </p:cNvSpPr>
            <p:nvPr/>
          </p:nvSpPr>
          <p:spPr bwMode="auto">
            <a:xfrm rot="10800000">
              <a:off x="4993299" y="920812"/>
              <a:ext cx="2052906" cy="594141"/>
            </a:xfrm>
            <a:prstGeom prst="curvedUpArrow">
              <a:avLst>
                <a:gd name="adj1" fmla="val 45338"/>
                <a:gd name="adj2" fmla="val 126735"/>
                <a:gd name="adj3" fmla="val 32426"/>
              </a:avLst>
            </a:prstGeom>
            <a:solidFill>
              <a:srgbClr val="3333CC">
                <a:alpha val="1686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873" tIns="50941" rIns="101873" bIns="5094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7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Is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213360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Practical design &amp; system optimization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Adaptive to </a:t>
            </a:r>
            <a:r>
              <a:rPr lang="en-US" sz="2600" i="1" dirty="0"/>
              <a:t>available</a:t>
            </a:r>
            <a:r>
              <a:rPr lang="en-US" sz="2600" dirty="0"/>
              <a:t> resources/time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i="1" dirty="0"/>
              <a:t>Seamless</a:t>
            </a:r>
            <a:r>
              <a:rPr lang="en-US" sz="2600" dirty="0"/>
              <a:t> movement between levels of fidelity </a:t>
            </a:r>
            <a:r>
              <a:rPr lang="en-US" sz="2600" i="1" dirty="0"/>
              <a:t>when</a:t>
            </a:r>
            <a:r>
              <a:rPr lang="en-US" sz="2600" dirty="0"/>
              <a:t> needed and </a:t>
            </a:r>
            <a:r>
              <a:rPr lang="en-US" sz="2600" i="1" dirty="0"/>
              <a:t>as</a:t>
            </a:r>
            <a:r>
              <a:rPr lang="en-US" sz="2600" dirty="0"/>
              <a:t> needed (“dialable” fidelity)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Pull more physics/fidelity into design loop at the appropriate time &amp; for most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1" y="3181290"/>
            <a:ext cx="9143999" cy="3546453"/>
            <a:chOff x="1524001" y="3181290"/>
            <a:chExt cx="9143999" cy="3546453"/>
          </a:xfrm>
        </p:grpSpPr>
        <p:sp>
          <p:nvSpPr>
            <p:cNvPr id="5" name="Right Arrow 4"/>
            <p:cNvSpPr/>
            <p:nvPr/>
          </p:nvSpPr>
          <p:spPr>
            <a:xfrm>
              <a:off x="3088258" y="3661865"/>
              <a:ext cx="5827143" cy="304800"/>
            </a:xfrm>
            <a:prstGeom prst="rightArrow">
              <a:avLst>
                <a:gd name="adj1" fmla="val 67610"/>
                <a:gd name="adj2" fmla="val 78302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Increasing fidelity - increasing computational cost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94782" y="4121003"/>
              <a:ext cx="7786777" cy="2060965"/>
              <a:chOff x="2094782" y="4121003"/>
              <a:chExt cx="7786777" cy="2060965"/>
            </a:xfrm>
          </p:grpSpPr>
          <p:pic>
            <p:nvPicPr>
              <p:cNvPr id="14" name="Picture 2" descr="http://www.truegrid.com/class_images/f16.full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9355" l="0" r="9888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20108643">
                <a:off x="4680150" y="4121003"/>
                <a:ext cx="1182757" cy="1021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69835" flipH="1">
                <a:off x="5898183" y="4520325"/>
                <a:ext cx="1798713" cy="1244761"/>
              </a:xfrm>
              <a:prstGeom prst="rect">
                <a:avLst/>
              </a:prstGeom>
            </p:spPr>
          </p:pic>
          <p:pic>
            <p:nvPicPr>
              <p:cNvPr id="15" name="Picture 14" descr="http://geuz.org/gmsh/gallery/f16_stream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9281" y="4163583"/>
                <a:ext cx="1311994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" name="Picture 2" descr="http://www.cfd4aircraft.com/research_files/compaeroel/Qsurf_real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9888" y="4581768"/>
                <a:ext cx="969688" cy="8246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cfd4aircraft.com/research_files/compaeroel/OSF_fe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30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641610">
                <a:off x="4853479" y="5083776"/>
                <a:ext cx="1365085" cy="649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 descr="surface grid.jp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3060" b="94776" l="1613" r="9737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6652" y="4179643"/>
                <a:ext cx="1138092" cy="614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 descr="http://cobalt.pmhclients.com/images/uploads/F16_web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2222" b="96667" l="214" r="9914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09959" y="4727235"/>
                <a:ext cx="1371600" cy="10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38057" y="5404911"/>
              <a:ext cx="1363662" cy="193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39" name="Equation" r:id="rId15" imgW="1765080" imgH="228600" progId="Equation.3">
                      <p:embed/>
                    </p:oleObj>
                  </mc:Choice>
                  <mc:Fallback>
                    <p:oleObj name="Equation" r:id="rId15" imgW="17650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057" y="5404911"/>
                            <a:ext cx="1363662" cy="193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058" name="Picture 10" descr="http://gapyx.com/cmt/2010/06/cantilever_beam.jpg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1" t="2262" r="19361" b="66259"/>
              <a:stretch/>
            </p:blipFill>
            <p:spPr bwMode="auto">
              <a:xfrm>
                <a:off x="2286001" y="4677253"/>
                <a:ext cx="833887" cy="428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http://gapyx.com/cmt/2010/06/cantilever_beam.jp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53" t="85865"/>
              <a:stretch/>
            </p:blipFill>
            <p:spPr bwMode="auto">
              <a:xfrm>
                <a:off x="2360235" y="5099922"/>
                <a:ext cx="620192" cy="193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066582" y="5720303"/>
                <a:ext cx="2096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Medium Fidelity, </a:t>
                </a:r>
              </a:p>
              <a:p>
                <a:pPr algn="ctr"/>
                <a:r>
                  <a:rPr lang="en-US" sz="1200" b="1" dirty="0"/>
                  <a:t>Physics-based, Reduced Order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26588" y="5720303"/>
                <a:ext cx="1503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High Fidelity </a:t>
                </a:r>
              </a:p>
              <a:p>
                <a:pPr algn="ctr"/>
                <a:r>
                  <a:rPr lang="en-US" sz="1200" b="1" dirty="0"/>
                  <a:t>Full Physics Models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94782" y="5710536"/>
                <a:ext cx="2324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Low Order, Analytical Expression, Surrogates, Historical Database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01038" y="6179385"/>
              <a:ext cx="6989925" cy="548358"/>
              <a:chOff x="1077037" y="6229132"/>
              <a:chExt cx="6989925" cy="548358"/>
            </a:xfrm>
          </p:grpSpPr>
          <p:sp>
            <p:nvSpPr>
              <p:cNvPr id="36" name="Right Arrow 35"/>
              <p:cNvSpPr/>
              <p:nvPr/>
            </p:nvSpPr>
            <p:spPr>
              <a:xfrm rot="16200000">
                <a:off x="1012483" y="6293686"/>
                <a:ext cx="502920" cy="373812"/>
              </a:xfrm>
              <a:prstGeom prst="rightArrow">
                <a:avLst>
                  <a:gd name="adj1" fmla="val 44969"/>
                  <a:gd name="adj2" fmla="val 49192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16200000">
                <a:off x="7628596" y="6293686"/>
                <a:ext cx="502920" cy="373812"/>
              </a:xfrm>
              <a:prstGeom prst="rightArrow">
                <a:avLst>
                  <a:gd name="adj1" fmla="val 44969"/>
                  <a:gd name="adj2" fmla="val 49192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 rot="16200000">
                <a:off x="4320540" y="6293687"/>
                <a:ext cx="502920" cy="373812"/>
              </a:xfrm>
              <a:prstGeom prst="rightArrow">
                <a:avLst>
                  <a:gd name="adj1" fmla="val 44969"/>
                  <a:gd name="adj2" fmla="val 49192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81100" y="6503213"/>
                <a:ext cx="6781800" cy="27427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n>
                      <a:solidFill>
                        <a:schemeClr val="tx1"/>
                      </a:solidFill>
                    </a:ln>
                  </a:rPr>
                  <a:t>Optimization process should shift between fidelities as needed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524001" y="3181290"/>
              <a:ext cx="914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8000"/>
                  </a:solidFill>
                </a:rPr>
                <a:t>A response may be obtained using models of different fidelity</a:t>
              </a:r>
            </a:p>
          </p:txBody>
        </p:sp>
      </p:grpSp>
      <p:sp>
        <p:nvSpPr>
          <p:cNvPr id="30" name="Curved Up Arrow 29"/>
          <p:cNvSpPr/>
          <p:nvPr/>
        </p:nvSpPr>
        <p:spPr>
          <a:xfrm rot="11259176">
            <a:off x="5842552" y="4024938"/>
            <a:ext cx="3294264" cy="991545"/>
          </a:xfrm>
          <a:prstGeom prst="curvedUpArrow">
            <a:avLst>
              <a:gd name="adj1" fmla="val 42630"/>
              <a:gd name="adj2" fmla="val 87612"/>
              <a:gd name="adj3" fmla="val 47685"/>
            </a:avLst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Up Arrow 30"/>
          <p:cNvSpPr/>
          <p:nvPr/>
        </p:nvSpPr>
        <p:spPr>
          <a:xfrm rot="432448">
            <a:off x="2487297" y="5236782"/>
            <a:ext cx="3294264" cy="991545"/>
          </a:xfrm>
          <a:prstGeom prst="curvedUpArrow">
            <a:avLst>
              <a:gd name="adj1" fmla="val 42630"/>
              <a:gd name="adj2" fmla="val 87612"/>
              <a:gd name="adj3" fmla="val 47685"/>
            </a:avLst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432448">
            <a:off x="5842552" y="5236782"/>
            <a:ext cx="3294264" cy="991545"/>
          </a:xfrm>
          <a:prstGeom prst="curvedUpArrow">
            <a:avLst>
              <a:gd name="adj1" fmla="val 42630"/>
              <a:gd name="adj2" fmla="val 87612"/>
              <a:gd name="adj3" fmla="val 47685"/>
            </a:avLst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Up Arrow 32"/>
          <p:cNvSpPr/>
          <p:nvPr/>
        </p:nvSpPr>
        <p:spPr>
          <a:xfrm rot="11259176">
            <a:off x="2487297" y="4024938"/>
            <a:ext cx="3294264" cy="991545"/>
          </a:xfrm>
          <a:prstGeom prst="curvedUpArrow">
            <a:avLst>
              <a:gd name="adj1" fmla="val 42630"/>
              <a:gd name="adj2" fmla="val 87612"/>
              <a:gd name="adj3" fmla="val 47685"/>
            </a:avLst>
          </a:pr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990600"/>
            <a:ext cx="8610600" cy="5788158"/>
            <a:chOff x="1752600" y="990600"/>
            <a:chExt cx="8610600" cy="5788158"/>
          </a:xfrm>
        </p:grpSpPr>
        <p:sp>
          <p:nvSpPr>
            <p:cNvPr id="21" name="Right Triangle 20"/>
            <p:cNvSpPr/>
            <p:nvPr/>
          </p:nvSpPr>
          <p:spPr>
            <a:xfrm>
              <a:off x="2057400" y="6156385"/>
              <a:ext cx="8001000" cy="6096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57400" y="990600"/>
              <a:ext cx="3810000" cy="4895910"/>
              <a:chOff x="533400" y="990600"/>
              <a:chExt cx="3810000" cy="4895910"/>
            </a:xfrm>
          </p:grpSpPr>
          <p:pic>
            <p:nvPicPr>
              <p:cNvPr id="34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Curved Up Arrow 16"/>
              <p:cNvSpPr/>
              <p:nvPr/>
            </p:nvSpPr>
            <p:spPr>
              <a:xfrm rot="348342">
                <a:off x="20247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009100"/>
              </a:solidFill>
              <a:ln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34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33" name="Picture 4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331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36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8288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Prototype Concept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9600" y="3493325"/>
                <a:ext cx="2362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Broad design space exploration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Global search techniques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Many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concept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Low fidelity analyses and low fidelity realization of parts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Available technology assessment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Culminates in down-selection to  one or few concepts to pursue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52600" y="1295400"/>
              <a:ext cx="8610600" cy="609600"/>
              <a:chOff x="228600" y="1295400"/>
              <a:chExt cx="8610600" cy="6096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27208" y="6409426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3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990600"/>
            <a:ext cx="8610600" cy="5788158"/>
            <a:chOff x="1752600" y="990600"/>
            <a:chExt cx="8610600" cy="5788158"/>
          </a:xfrm>
        </p:grpSpPr>
        <p:grpSp>
          <p:nvGrpSpPr>
            <p:cNvPr id="51" name="Group 50"/>
            <p:cNvGrpSpPr/>
            <p:nvPr/>
          </p:nvGrpSpPr>
          <p:grpSpPr>
            <a:xfrm>
              <a:off x="4800600" y="990600"/>
              <a:ext cx="3886200" cy="4895910"/>
              <a:chOff x="3276600" y="990600"/>
              <a:chExt cx="3886200" cy="4895910"/>
            </a:xfrm>
          </p:grpSpPr>
          <p:sp>
            <p:nvSpPr>
              <p:cNvPr id="18" name="Curved Up Arrow 17"/>
              <p:cNvSpPr/>
              <p:nvPr/>
            </p:nvSpPr>
            <p:spPr>
              <a:xfrm rot="348342">
                <a:off x="47679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2766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3352800" y="2150737"/>
                <a:ext cx="1219200" cy="69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2" name="Picture 13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1048" y="2150737"/>
                <a:ext cx="110395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019" r="10863"/>
              <a:stretch>
                <a:fillRect/>
              </a:stretch>
            </p:blipFill>
            <p:spPr bwMode="auto">
              <a:xfrm>
                <a:off x="3657600" y="2760337"/>
                <a:ext cx="1143000" cy="89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6482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Feasible Design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52800" y="3752671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Study of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one or few prototype</a:t>
                </a:r>
                <a:r>
                  <a:rPr lang="en-US" sz="1200" dirty="0">
                    <a:solidFill>
                      <a:prstClr val="black"/>
                    </a:solidFill>
                  </a:rPr>
                  <a:t>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Higher fidelity discipline analyses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Component-level  and subsystem optimization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Discipline trade space exploration</a:t>
                </a: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>
              <a:off x="2057400" y="6156385"/>
              <a:ext cx="8001000" cy="6096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57400" y="990600"/>
              <a:ext cx="3810000" cy="4895910"/>
              <a:chOff x="533400" y="990600"/>
              <a:chExt cx="3810000" cy="4895910"/>
            </a:xfrm>
          </p:grpSpPr>
          <p:pic>
            <p:nvPicPr>
              <p:cNvPr id="34" name="Picture 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Curved Up Arrow 16"/>
              <p:cNvSpPr/>
              <p:nvPr/>
            </p:nvSpPr>
            <p:spPr>
              <a:xfrm rot="348342">
                <a:off x="20247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009100"/>
              </a:solidFill>
              <a:ln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34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33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331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36" name="Picture 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8288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Prototype Concept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9600" y="3493325"/>
                <a:ext cx="2362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Broad design space exploration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Global search techniques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Many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concept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Low fidelity analyses and low fidelity realization of parts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Available technology assessment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Culminates in down-selection to  one or few concepts to pursue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52600" y="1295400"/>
              <a:ext cx="8610600" cy="609600"/>
              <a:chOff x="228600" y="1295400"/>
              <a:chExt cx="8610600" cy="6096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27208" y="6409426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2600" y="990600"/>
            <a:ext cx="8610600" cy="5788158"/>
            <a:chOff x="1752600" y="990600"/>
            <a:chExt cx="8610600" cy="5788158"/>
          </a:xfrm>
        </p:grpSpPr>
        <p:grpSp>
          <p:nvGrpSpPr>
            <p:cNvPr id="52" name="Group 51"/>
            <p:cNvGrpSpPr/>
            <p:nvPr/>
          </p:nvGrpSpPr>
          <p:grpSpPr>
            <a:xfrm>
              <a:off x="7543800" y="990600"/>
              <a:ext cx="2514600" cy="4114800"/>
              <a:chOff x="6019800" y="990600"/>
              <a:chExt cx="2514600" cy="41148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0198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1" name="Picture 77" descr="RevHK_AltPlanform1_Frozen_iso_top_rea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55528" y="2057400"/>
                <a:ext cx="2444606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172200" y="3581400"/>
                <a:ext cx="2362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Design “locked in”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Optimization of manufacturing details, fasteners, etc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Technical drawings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Tooling design and machining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Acquisition details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Secondary subsystem design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800600" y="990600"/>
              <a:ext cx="3886200" cy="4895910"/>
              <a:chOff x="3276600" y="990600"/>
              <a:chExt cx="3886200" cy="4895910"/>
            </a:xfrm>
          </p:grpSpPr>
          <p:sp>
            <p:nvSpPr>
              <p:cNvPr id="18" name="Curved Up Arrow 17"/>
              <p:cNvSpPr/>
              <p:nvPr/>
            </p:nvSpPr>
            <p:spPr>
              <a:xfrm rot="348342">
                <a:off x="47679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2766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3352800" y="2150737"/>
                <a:ext cx="1219200" cy="69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2" name="Picture 13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1048" y="2150737"/>
                <a:ext cx="110395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019" r="10863"/>
              <a:stretch>
                <a:fillRect/>
              </a:stretch>
            </p:blipFill>
            <p:spPr bwMode="auto">
              <a:xfrm>
                <a:off x="3657600" y="2760337"/>
                <a:ext cx="1143000" cy="89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6482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Feasible Design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52800" y="3752671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Study of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one or few prototype</a:t>
                </a:r>
                <a:r>
                  <a:rPr lang="en-US" sz="1200" dirty="0">
                    <a:solidFill>
                      <a:prstClr val="black"/>
                    </a:solidFill>
                  </a:rPr>
                  <a:t>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Higher fidelity discipline analyses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Component-level  and subsystem optimization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Discipline trade space exploration</a:t>
                </a: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>
              <a:off x="2057400" y="6156385"/>
              <a:ext cx="8001000" cy="6096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57400" y="990600"/>
              <a:ext cx="3810000" cy="4895910"/>
              <a:chOff x="533400" y="990600"/>
              <a:chExt cx="3810000" cy="4895910"/>
            </a:xfrm>
          </p:grpSpPr>
          <p:pic>
            <p:nvPicPr>
              <p:cNvPr id="34" name="Picture 4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Curved Up Arrow 16"/>
              <p:cNvSpPr/>
              <p:nvPr/>
            </p:nvSpPr>
            <p:spPr>
              <a:xfrm rot="348342">
                <a:off x="20247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009100"/>
              </a:solidFill>
              <a:ln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34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33" name="Picture 4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331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36" name="Picture 4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8288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Prototype Concept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9600" y="3493325"/>
                <a:ext cx="2362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Broad design space exploration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Global search techniques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Many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concept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Low fidelity analyses and low fidelity realization of parts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Available technology assessment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Culminates in down-selection to  one or few concepts to pursue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52600" y="1295400"/>
              <a:ext cx="8610600" cy="609600"/>
              <a:chOff x="228600" y="1295400"/>
              <a:chExt cx="8610600" cy="6096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27208" y="6409426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6875" y="990600"/>
            <a:ext cx="9144000" cy="5788158"/>
            <a:chOff x="1526875" y="990600"/>
            <a:chExt cx="9144000" cy="5788158"/>
          </a:xfrm>
        </p:grpSpPr>
        <p:grpSp>
          <p:nvGrpSpPr>
            <p:cNvPr id="52" name="Group 51"/>
            <p:cNvGrpSpPr/>
            <p:nvPr/>
          </p:nvGrpSpPr>
          <p:grpSpPr>
            <a:xfrm>
              <a:off x="7543800" y="990600"/>
              <a:ext cx="2514600" cy="4114800"/>
              <a:chOff x="6019800" y="990600"/>
              <a:chExt cx="2514600" cy="411480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60198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1" name="Picture 77" descr="RevHK_AltPlanform1_Frozen_iso_top_rea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55528" y="2057400"/>
                <a:ext cx="2444606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172200" y="3581400"/>
                <a:ext cx="2362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Design “locked in”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Optimization of manufacturing details, fasteners, etc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Technical drawings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Tooling design and machining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Acquisition details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Secondary subsystem design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800600" y="990600"/>
              <a:ext cx="3886200" cy="4895910"/>
              <a:chOff x="3276600" y="990600"/>
              <a:chExt cx="3886200" cy="4895910"/>
            </a:xfrm>
          </p:grpSpPr>
          <p:sp>
            <p:nvSpPr>
              <p:cNvPr id="18" name="Curved Up Arrow 17"/>
              <p:cNvSpPr/>
              <p:nvPr/>
            </p:nvSpPr>
            <p:spPr>
              <a:xfrm rot="348342">
                <a:off x="47679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2766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3352800" y="2150737"/>
                <a:ext cx="1219200" cy="69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42" name="Picture 130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1048" y="2150737"/>
                <a:ext cx="110395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8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019" r="10863"/>
              <a:stretch>
                <a:fillRect/>
              </a:stretch>
            </p:blipFill>
            <p:spPr bwMode="auto">
              <a:xfrm>
                <a:off x="3657600" y="2760337"/>
                <a:ext cx="1143000" cy="89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46482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Feasible Design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52800" y="3752671"/>
                <a:ext cx="2362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Study of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one or few prototype</a:t>
                </a:r>
                <a:r>
                  <a:rPr lang="en-US" sz="1200" dirty="0">
                    <a:solidFill>
                      <a:prstClr val="black"/>
                    </a:solidFill>
                  </a:rPr>
                  <a:t>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Higher fidelity discipline analyses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Component-level  and subsystem optimization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Discipline trade space exploration</a:t>
                </a:r>
              </a:p>
            </p:txBody>
          </p:sp>
        </p:grpSp>
        <p:sp>
          <p:nvSpPr>
            <p:cNvPr id="21" name="Right Triangle 20"/>
            <p:cNvSpPr/>
            <p:nvPr/>
          </p:nvSpPr>
          <p:spPr>
            <a:xfrm>
              <a:off x="2057400" y="6156385"/>
              <a:ext cx="8001000" cy="6096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057400" y="990600"/>
              <a:ext cx="3810000" cy="4895910"/>
              <a:chOff x="533400" y="990600"/>
              <a:chExt cx="3810000" cy="4895910"/>
            </a:xfrm>
          </p:grpSpPr>
          <p:pic>
            <p:nvPicPr>
              <p:cNvPr id="34" name="Picture 4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Curved Up Arrow 16"/>
              <p:cNvSpPr/>
              <p:nvPr/>
            </p:nvSpPr>
            <p:spPr>
              <a:xfrm rot="348342">
                <a:off x="2024722" y="5104766"/>
                <a:ext cx="2286000" cy="762000"/>
              </a:xfrm>
              <a:prstGeom prst="curvedUpArrow">
                <a:avLst>
                  <a:gd name="adj1" fmla="val 42630"/>
                  <a:gd name="adj2" fmla="val 87612"/>
                  <a:gd name="adj3" fmla="val 44403"/>
                </a:avLst>
              </a:prstGeom>
              <a:solidFill>
                <a:srgbClr val="009100"/>
              </a:solidFill>
              <a:ln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33400" y="990600"/>
                <a:ext cx="2514600" cy="4114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33" name="Picture 4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1331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36" name="Picture 43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828800" y="5486400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Prototype Concept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9600" y="3493325"/>
                <a:ext cx="2362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Broad design space exploration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Global search techniques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Many </a:t>
                </a:r>
                <a:r>
                  <a:rPr lang="en-US" sz="1200" i="1" dirty="0">
                    <a:solidFill>
                      <a:prstClr val="black"/>
                    </a:solidFill>
                  </a:rPr>
                  <a:t>concept configurations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Low fidelity analyses and low fidelity realization of parts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Available technology assessment</a:t>
                </a:r>
              </a:p>
              <a:p>
                <a:pPr marL="58738" indent="-58738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prstClr val="black"/>
                    </a:solidFill>
                  </a:rPr>
                  <a:t> Culminates in down-selection to  one or few concepts to pursue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752600" y="1295400"/>
              <a:ext cx="8610600" cy="609600"/>
              <a:chOff x="228600" y="1295400"/>
              <a:chExt cx="8610600" cy="6096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27208" y="6409426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526875" y="5830019"/>
              <a:ext cx="9144000" cy="369332"/>
              <a:chOff x="0" y="6096000"/>
              <a:chExt cx="9144000" cy="36933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>
                <a:off x="536649" y="6280830"/>
                <a:ext cx="9375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7641566" y="6280030"/>
                <a:ext cx="9375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0" y="6096000"/>
                <a:ext cx="914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black"/>
                    </a:solidFill>
                  </a:rPr>
                  <a:t>Different optimization techniques/methods utilized throughout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0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8288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Blending of Conceptual/Preliminary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Increasing fidelity level &amp; coupling earlier in design process</a:t>
            </a:r>
          </a:p>
          <a:p>
            <a:pPr lvl="2"/>
            <a:r>
              <a:rPr lang="en-US" dirty="0" smtClean="0"/>
              <a:t>Utilize maximum fidelity based on computational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Maintain configuration variability for best design space exploration (best design freedom)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3200400"/>
            <a:ext cx="8610600" cy="3612862"/>
            <a:chOff x="1752600" y="3200400"/>
            <a:chExt cx="8610600" cy="3612862"/>
          </a:xfrm>
        </p:grpSpPr>
        <p:grpSp>
          <p:nvGrpSpPr>
            <p:cNvPr id="5" name="Group 4"/>
            <p:cNvGrpSpPr/>
            <p:nvPr/>
          </p:nvGrpSpPr>
          <p:grpSpPr>
            <a:xfrm>
              <a:off x="2057400" y="3200400"/>
              <a:ext cx="2514600" cy="2590800"/>
              <a:chOff x="533400" y="990600"/>
              <a:chExt cx="2514600" cy="2590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334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18" name="Picture 4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9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12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4800600" y="3200400"/>
              <a:ext cx="2514600" cy="2590800"/>
              <a:chOff x="3276600" y="990600"/>
              <a:chExt cx="2514600" cy="25908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2766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3352800" y="1981200"/>
                <a:ext cx="1219200" cy="69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3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1048" y="1981200"/>
                <a:ext cx="110395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019" r="10863"/>
              <a:stretch>
                <a:fillRect/>
              </a:stretch>
            </p:blipFill>
            <p:spPr bwMode="auto">
              <a:xfrm>
                <a:off x="3657600" y="2590800"/>
                <a:ext cx="1143000" cy="89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543800" y="3200400"/>
              <a:ext cx="2514600" cy="2590800"/>
              <a:chOff x="6019800" y="990600"/>
              <a:chExt cx="2514600" cy="25908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0198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7" descr="RevHK_AltPlanform1_Frozen_iso_top_rear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0" y="2007078"/>
                <a:ext cx="2379484" cy="140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752600" y="3505200"/>
              <a:ext cx="8610600" cy="609600"/>
              <a:chOff x="228600" y="1295400"/>
              <a:chExt cx="8610600" cy="6096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60" name="Right Triangle 59"/>
            <p:cNvSpPr/>
            <p:nvPr/>
          </p:nvSpPr>
          <p:spPr>
            <a:xfrm>
              <a:off x="2057400" y="6096000"/>
              <a:ext cx="8001000" cy="6858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52600" y="3505200"/>
              <a:ext cx="8610600" cy="609600"/>
              <a:chOff x="228600" y="1295400"/>
              <a:chExt cx="8610600" cy="6096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3399" y="1307813"/>
                <a:ext cx="55706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Conceptual/Preliminary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007078" y="6443930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9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8288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Blending of Conceptual/Preliminary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Increasing fidelity level &amp; coupling earlier in design process</a:t>
            </a:r>
          </a:p>
          <a:p>
            <a:pPr lvl="2"/>
            <a:r>
              <a:rPr lang="en-US" dirty="0" smtClean="0"/>
              <a:t>Utilize maximum fidelity based on computational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Maintain configuration variability for best design space exploration (best design freedom)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0600" y="3200400"/>
            <a:ext cx="2514600" cy="2590800"/>
            <a:chOff x="3276600" y="990600"/>
            <a:chExt cx="2514600" cy="2590800"/>
          </a:xfrm>
        </p:grpSpPr>
        <p:sp>
          <p:nvSpPr>
            <p:cNvPr id="22" name="Rounded Rectangle 21"/>
            <p:cNvSpPr/>
            <p:nvPr/>
          </p:nvSpPr>
          <p:spPr>
            <a:xfrm>
              <a:off x="3276600" y="990600"/>
              <a:ext cx="2514600" cy="25908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3" name="Picture 76" descr="RevHK_AltPlanform1_Frozen_tri_lin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18" t="11139" r="2243" b="12376"/>
            <a:stretch>
              <a:fillRect/>
            </a:stretch>
          </p:blipFill>
          <p:spPr bwMode="auto">
            <a:xfrm>
              <a:off x="3352800" y="1981200"/>
              <a:ext cx="1219200" cy="697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1048" y="1981200"/>
              <a:ext cx="1103952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19" r="10863"/>
            <a:stretch>
              <a:fillRect/>
            </a:stretch>
          </p:blipFill>
          <p:spPr bwMode="auto">
            <a:xfrm>
              <a:off x="3657600" y="2590800"/>
              <a:ext cx="1143000" cy="897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752600" y="3200400"/>
            <a:ext cx="8610600" cy="3612862"/>
            <a:chOff x="1752600" y="3200400"/>
            <a:chExt cx="8610600" cy="3612862"/>
          </a:xfrm>
        </p:grpSpPr>
        <p:grpSp>
          <p:nvGrpSpPr>
            <p:cNvPr id="5" name="Group 4"/>
            <p:cNvGrpSpPr/>
            <p:nvPr/>
          </p:nvGrpSpPr>
          <p:grpSpPr>
            <a:xfrm>
              <a:off x="2057400" y="3200400"/>
              <a:ext cx="2514600" cy="2590800"/>
              <a:chOff x="533400" y="990600"/>
              <a:chExt cx="2514600" cy="2590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334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18" name="Picture 4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9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12" name="Picture 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543800" y="3200400"/>
              <a:ext cx="2514600" cy="2590800"/>
              <a:chOff x="6019800" y="990600"/>
              <a:chExt cx="2514600" cy="25908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0198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7" descr="RevHK_AltPlanform1_Frozen_iso_top_rear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0" y="2007078"/>
                <a:ext cx="2379484" cy="140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752600" y="3505200"/>
              <a:ext cx="8610600" cy="609600"/>
              <a:chOff x="228600" y="1295400"/>
              <a:chExt cx="8610600" cy="6096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60" name="Right Triangle 59"/>
            <p:cNvSpPr/>
            <p:nvPr/>
          </p:nvSpPr>
          <p:spPr>
            <a:xfrm>
              <a:off x="2057400" y="6096000"/>
              <a:ext cx="8001000" cy="6858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52600" y="3505200"/>
              <a:ext cx="8610600" cy="609600"/>
              <a:chOff x="228600" y="1295400"/>
              <a:chExt cx="8610600" cy="6096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3399" y="1307813"/>
                <a:ext cx="55706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Conceptual/Preliminary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007078" y="6443930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80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0047 L -0.13507 0.04051 C -0.12413 0.04954 -0.10764 0.0544 -0.09045 0.0544 C -0.071 0.0544 -0.05538 0.04954 -0.04444 0.04051 L 0.00834 0.00047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8288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Blending of Conceptual/Preliminary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Increasing fidelity level &amp; coupling earlier in design process</a:t>
            </a:r>
          </a:p>
          <a:p>
            <a:pPr lvl="2"/>
            <a:r>
              <a:rPr lang="en-US" dirty="0" smtClean="0"/>
              <a:t>Utilize maximum fidelity based on computational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Maintain configuration variability for best design space exploration (best design freedom)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52600" y="3200400"/>
            <a:ext cx="8610600" cy="3612862"/>
            <a:chOff x="1752600" y="3200400"/>
            <a:chExt cx="8610600" cy="3612862"/>
          </a:xfrm>
        </p:grpSpPr>
        <p:grpSp>
          <p:nvGrpSpPr>
            <p:cNvPr id="5" name="Group 4"/>
            <p:cNvGrpSpPr/>
            <p:nvPr/>
          </p:nvGrpSpPr>
          <p:grpSpPr>
            <a:xfrm>
              <a:off x="2057400" y="3200400"/>
              <a:ext cx="2514600" cy="2590800"/>
              <a:chOff x="533400" y="990600"/>
              <a:chExt cx="2514600" cy="2590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334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009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133600" y="2046576"/>
                <a:ext cx="839598" cy="457200"/>
                <a:chOff x="2133600" y="2057400"/>
                <a:chExt cx="839598" cy="457200"/>
              </a:xfrm>
            </p:grpSpPr>
            <p:pic>
              <p:nvPicPr>
                <p:cNvPr id="18" name="Picture 4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5181" t="21985" r="11585" b="53053"/>
                <a:stretch>
                  <a:fillRect/>
                </a:stretch>
              </p:blipFill>
              <p:spPr bwMode="auto">
                <a:xfrm>
                  <a:off x="2209800" y="2057400"/>
                  <a:ext cx="763398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133600" y="2286000"/>
                  <a:ext cx="152400" cy="2286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9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b="80368"/>
              <a:stretch>
                <a:fillRect/>
              </a:stretch>
            </p:blipFill>
            <p:spPr bwMode="auto">
              <a:xfrm>
                <a:off x="545276" y="2326922"/>
                <a:ext cx="1400175" cy="628116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42536" b="29652"/>
              <a:stretch>
                <a:fillRect/>
              </a:stretch>
            </p:blipFill>
            <p:spPr bwMode="auto">
              <a:xfrm rot="21394084">
                <a:off x="553080" y="2554707"/>
                <a:ext cx="1085756" cy="690013"/>
              </a:xfrm>
              <a:prstGeom prst="rect">
                <a:avLst/>
              </a:prstGeom>
              <a:noFill/>
            </p:spPr>
          </p:pic>
          <p:pic>
            <p:nvPicPr>
              <p:cNvPr id="11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70348" b="5112"/>
              <a:stretch>
                <a:fillRect/>
              </a:stretch>
            </p:blipFill>
            <p:spPr bwMode="auto">
              <a:xfrm rot="20832964">
                <a:off x="1745691" y="2413438"/>
                <a:ext cx="1168117" cy="655018"/>
              </a:xfrm>
              <a:prstGeom prst="rect">
                <a:avLst/>
              </a:prstGeom>
              <a:noFill/>
            </p:spPr>
          </p:pic>
          <p:pic>
            <p:nvPicPr>
              <p:cNvPr id="12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75908" t="48779" r="8677" b="25801"/>
              <a:stretch>
                <a:fillRect/>
              </a:stretch>
            </p:blipFill>
            <p:spPr bwMode="auto">
              <a:xfrm>
                <a:off x="609600" y="2808576"/>
                <a:ext cx="87321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9912" t="26794" r="23728" b="54656"/>
              <a:stretch>
                <a:fillRect/>
              </a:stretch>
            </p:blipFill>
            <p:spPr bwMode="auto">
              <a:xfrm rot="11471659">
                <a:off x="1401676" y="2930144"/>
                <a:ext cx="1182614" cy="4257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864908" y="2040638"/>
                <a:ext cx="762000" cy="435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 descr="http://aerospace.engin.umich.edu/research/researchprojects/cnfd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65147" t="19632" b="59100"/>
              <a:stretch>
                <a:fillRect/>
              </a:stretch>
            </p:blipFill>
            <p:spPr bwMode="auto">
              <a:xfrm>
                <a:off x="1444818" y="2046576"/>
                <a:ext cx="940777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076299" y="3200400"/>
              <a:ext cx="2514600" cy="2590800"/>
              <a:chOff x="3276600" y="990600"/>
              <a:chExt cx="2514600" cy="259080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32766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Picture 76" descr="RevHK_AltPlanform1_Frozen_tri_lines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218" t="11139" r="2243" b="12376"/>
              <a:stretch>
                <a:fillRect/>
              </a:stretch>
            </p:blipFill>
            <p:spPr bwMode="auto">
              <a:xfrm>
                <a:off x="3352800" y="1981200"/>
                <a:ext cx="1219200" cy="697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30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11048" y="1981200"/>
                <a:ext cx="1103952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8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019" r="10863"/>
              <a:stretch>
                <a:fillRect/>
              </a:stretch>
            </p:blipFill>
            <p:spPr bwMode="auto">
              <a:xfrm>
                <a:off x="3657600" y="2590800"/>
                <a:ext cx="1143000" cy="897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7543800" y="3200400"/>
              <a:ext cx="2514600" cy="2590800"/>
              <a:chOff x="6019800" y="990600"/>
              <a:chExt cx="2514600" cy="25908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019800" y="9906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7" descr="RevHK_AltPlanform1_Frozen_iso_top_rear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096000" y="2007078"/>
                <a:ext cx="2379484" cy="140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752600" y="3505200"/>
              <a:ext cx="8610600" cy="609600"/>
              <a:chOff x="228600" y="1295400"/>
              <a:chExt cx="8610600" cy="6096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334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766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60" name="Right Triangle 59"/>
            <p:cNvSpPr/>
            <p:nvPr/>
          </p:nvSpPr>
          <p:spPr>
            <a:xfrm>
              <a:off x="2057400" y="6096000"/>
              <a:ext cx="8001000" cy="685800"/>
            </a:xfrm>
            <a:prstGeom prst="rtTriangle">
              <a:avLst/>
            </a:prstGeom>
            <a:gradFill>
              <a:gsLst>
                <a:gs pos="0">
                  <a:srgbClr val="0091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752600" y="3505200"/>
              <a:ext cx="8610600" cy="609600"/>
              <a:chOff x="228600" y="1295400"/>
              <a:chExt cx="8610600" cy="6096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28600" y="12954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3399" y="1307813"/>
                <a:ext cx="55706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Conceptual/Preliminary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019800" y="13078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007078" y="6443930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0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Why Do We Need It?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182880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Blending of Conceptual/Preliminary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Increasing fidelity level &amp; coupling earlier in design process</a:t>
            </a:r>
          </a:p>
          <a:p>
            <a:pPr lvl="2"/>
            <a:r>
              <a:rPr lang="en-US" dirty="0" smtClean="0"/>
              <a:t>Utilize maximum fidelity based on computational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Maintain configuration variability for best design space exploration (best design freedom)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52600" y="3198202"/>
            <a:ext cx="8610600" cy="3615060"/>
            <a:chOff x="1752600" y="3198202"/>
            <a:chExt cx="8610600" cy="3615060"/>
          </a:xfrm>
        </p:grpSpPr>
        <p:grpSp>
          <p:nvGrpSpPr>
            <p:cNvPr id="31" name="Group 30"/>
            <p:cNvGrpSpPr/>
            <p:nvPr/>
          </p:nvGrpSpPr>
          <p:grpSpPr>
            <a:xfrm>
              <a:off x="7543800" y="3200400"/>
              <a:ext cx="2514600" cy="2590800"/>
              <a:chOff x="7543800" y="3200400"/>
              <a:chExt cx="2514600" cy="25908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7543800" y="3200400"/>
                <a:ext cx="2514600" cy="25908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Picture 77" descr="RevHK_AltPlanform1_Frozen_iso_top_rea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20000" y="4216878"/>
                <a:ext cx="2379484" cy="1409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752600" y="3505200"/>
              <a:ext cx="8610600" cy="609600"/>
              <a:chOff x="1752600" y="3505200"/>
              <a:chExt cx="8610600" cy="6096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752600" y="3505200"/>
                <a:ext cx="8610600" cy="6096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1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57400" y="35176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Conceptual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00600" y="35176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Preliminary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43800" y="3517613"/>
                <a:ext cx="2514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ln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Detailed</a:t>
                </a:r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2035834" y="6091688"/>
              <a:ext cx="8022566" cy="690113"/>
            </a:xfrm>
            <a:custGeom>
              <a:avLst/>
              <a:gdLst>
                <a:gd name="connsiteX0" fmla="*/ 0 w 8022566"/>
                <a:gd name="connsiteY0" fmla="*/ 690113 h 690113"/>
                <a:gd name="connsiteX1" fmla="*/ 0 w 8022566"/>
                <a:gd name="connsiteY1" fmla="*/ 0 h 690113"/>
                <a:gd name="connsiteX2" fmla="*/ 2898475 w 8022566"/>
                <a:gd name="connsiteY2" fmla="*/ 0 h 690113"/>
                <a:gd name="connsiteX3" fmla="*/ 8022566 w 8022566"/>
                <a:gd name="connsiteY3" fmla="*/ 690113 h 690113"/>
                <a:gd name="connsiteX4" fmla="*/ 0 w 8022566"/>
                <a:gd name="connsiteY4" fmla="*/ 690113 h 690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2566" h="690113">
                  <a:moveTo>
                    <a:pt x="0" y="690113"/>
                  </a:moveTo>
                  <a:lnTo>
                    <a:pt x="0" y="0"/>
                  </a:lnTo>
                  <a:lnTo>
                    <a:pt x="2898475" y="0"/>
                  </a:lnTo>
                  <a:lnTo>
                    <a:pt x="8022566" y="690113"/>
                  </a:lnTo>
                  <a:lnTo>
                    <a:pt x="0" y="6901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9100"/>
                </a:gs>
                <a:gs pos="600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752600" y="3198202"/>
              <a:ext cx="8610600" cy="2592998"/>
              <a:chOff x="1752600" y="3198202"/>
              <a:chExt cx="8610600" cy="259299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752600" y="3198202"/>
                <a:ext cx="8610600" cy="2592998"/>
                <a:chOff x="1752600" y="3198202"/>
                <a:chExt cx="8610600" cy="2592998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752600" y="3198202"/>
                  <a:ext cx="8610600" cy="2592998"/>
                  <a:chOff x="1752600" y="3198202"/>
                  <a:chExt cx="8610600" cy="2592998"/>
                </a:xfrm>
              </p:grpSpPr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5735848" y="3200400"/>
                    <a:ext cx="1638300" cy="2590800"/>
                  </a:xfrm>
                  <a:prstGeom prst="round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2048774" y="3198202"/>
                    <a:ext cx="3513826" cy="2590800"/>
                  </a:xfrm>
                  <a:prstGeom prst="roundRect">
                    <a:avLst>
                      <a:gd name="adj" fmla="val 12339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38100">
                    <a:solidFill>
                      <a:srgbClr val="0091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1752600" y="3505200"/>
                    <a:ext cx="8610600" cy="609600"/>
                    <a:chOff x="1752600" y="3505200"/>
                    <a:chExt cx="8610600" cy="609600"/>
                  </a:xfrm>
                </p:grpSpPr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1752600" y="3505200"/>
                      <a:ext cx="8610600" cy="609600"/>
                    </a:xfrm>
                    <a:prstGeom prst="roundRect">
                      <a:avLst/>
                    </a:prstGeom>
                    <a:gradFill flip="none" rotWithShape="1">
                      <a:gsLst>
                        <a:gs pos="0">
                          <a:srgbClr val="009100"/>
                        </a:gs>
                        <a:gs pos="50000">
                          <a:srgbClr val="FFFF00"/>
                        </a:gs>
                        <a:gs pos="100000">
                          <a:srgbClr val="FF0000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2057399" y="3517613"/>
                      <a:ext cx="5570663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b="1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Conceptual/Preliminary</a:t>
                      </a: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7543800" y="3517613"/>
                      <a:ext cx="2514600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200" b="1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prstClr val="white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Detailed</a:t>
                      </a:r>
                    </a:p>
                  </p:txBody>
                </p: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2114633" y="4184186"/>
                  <a:ext cx="3380957" cy="1552061"/>
                  <a:chOff x="2114633" y="4184186"/>
                  <a:chExt cx="3380957" cy="1552061"/>
                </a:xfrm>
              </p:grpSpPr>
              <p:pic>
                <p:nvPicPr>
                  <p:cNvPr id="49" name="Picture 4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75181" t="21985" r="11585" b="53053"/>
                  <a:stretch>
                    <a:fillRect/>
                  </a:stretch>
                </p:blipFill>
                <p:spPr bwMode="auto">
                  <a:xfrm>
                    <a:off x="2465246" y="4464294"/>
                    <a:ext cx="763398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0" name="Picture 2" descr="http://aerospace.engin.umich.edu/research/researchprojects/cnfd3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 l="65147" t="42536" b="29652"/>
                  <a:stretch>
                    <a:fillRect/>
                  </a:stretch>
                </p:blipFill>
                <p:spPr bwMode="auto">
                  <a:xfrm rot="21394084">
                    <a:off x="2128893" y="5065181"/>
                    <a:ext cx="672706" cy="42751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2" descr="http://aerospace.engin.umich.edu/research/researchprojects/cnfd3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 l="65147" t="70348" b="5112"/>
                  <a:stretch>
                    <a:fillRect/>
                  </a:stretch>
                </p:blipFill>
                <p:spPr bwMode="auto">
                  <a:xfrm rot="20832964">
                    <a:off x="2147007" y="4510670"/>
                    <a:ext cx="838312" cy="470081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2" name="Picture 4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 l="75908" t="48779" r="8677" b="25801"/>
                  <a:stretch>
                    <a:fillRect/>
                  </a:stretch>
                </p:blipFill>
                <p:spPr bwMode="auto">
                  <a:xfrm>
                    <a:off x="2133600" y="5332656"/>
                    <a:ext cx="686765" cy="3595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3" name="Picture 4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9912" t="26794" r="23728" b="54656"/>
                  <a:stretch>
                    <a:fillRect/>
                  </a:stretch>
                </p:blipFill>
                <p:spPr bwMode="auto">
                  <a:xfrm rot="11471659">
                    <a:off x="2114633" y="4884642"/>
                    <a:ext cx="906249" cy="3262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4" name="Picture 76" descr="RevHK_AltPlanform1_Frozen_tri_lines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11218" t="11139" r="2243" b="12376"/>
                  <a:stretch>
                    <a:fillRect/>
                  </a:stretch>
                </p:blipFill>
                <p:spPr bwMode="auto">
                  <a:xfrm>
                    <a:off x="2133601" y="4204324"/>
                    <a:ext cx="520584" cy="2977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5" name="Picture 2" descr="http://aerospace.engin.umich.edu/research/researchprojects/cnfd3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EFEFE"/>
                      </a:clrFrom>
                      <a:clrTo>
                        <a:srgbClr val="FEFEFE">
                          <a:alpha val="0"/>
                        </a:srgbClr>
                      </a:clrTo>
                    </a:clrChange>
                  </a:blip>
                  <a:srcRect l="65147" t="19632" b="59100"/>
                  <a:stretch>
                    <a:fillRect/>
                  </a:stretch>
                </p:blipFill>
                <p:spPr bwMode="auto">
                  <a:xfrm rot="348543">
                    <a:off x="2662811" y="5182090"/>
                    <a:ext cx="940777" cy="4572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050" name="Picture 2" descr="http://www.truegrid.com/class_images/f16.full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backgroundRemoval t="0" b="99355" l="0" r="98883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738776" y="5077102"/>
                    <a:ext cx="746299" cy="64454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130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5671" y="4824768"/>
                    <a:ext cx="795327" cy="7136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8" name="Picture 48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019" r="10863"/>
                  <a:stretch>
                    <a:fillRect/>
                  </a:stretch>
                </p:blipFill>
                <p:spPr bwMode="auto">
                  <a:xfrm>
                    <a:off x="4012694" y="5131278"/>
                    <a:ext cx="770654" cy="60496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52" name="Picture 4" descr="http://www.grc.nasa.gov/WWW/RT/2005/images/RX53S-johnson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2632" b="96053" l="1596" r="98404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627679" y="4223510"/>
                    <a:ext cx="816367" cy="32890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3" name="Picture 62" descr="surface grid.jpg"/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13060" b="94776" l="1613" r="97379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57498" y="4294845"/>
                    <a:ext cx="1138092" cy="614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54" name="Picture 6" descr="http://www.cs.umd.edu/hcil/academics/courses/fall1999/cmsc838s/Project/wmk/paper/fig/excel1.GIF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81652" y="4184186"/>
                    <a:ext cx="746953" cy="5602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2056" name="Picture 8" descr="http://hythirm.larc.nasa.gov/wp-content/uploads/2011/11/image-processing-3D.jpg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0" b="96154" l="1382" r="9953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409641" y="4191000"/>
                <a:ext cx="905559" cy="539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http://www.cranfield.ac.uk/soe/departments/simd/structures/guest_speakers/smojver/24071_lg_smojver_wing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2894" b="98071" l="2883" r="9873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130" y="4428226"/>
                <a:ext cx="801898" cy="449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http://ecfd.nlr.nl/customhtml/images/NLR-F16-CFD.png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0" b="99320" l="0" r="9704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816047" y="4872054"/>
                <a:ext cx="843960" cy="613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2" name="Picture 14" descr="https://scholar.vt.edu/access/content/user/dmcross/Sensorcraft.png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0" b="100000" l="556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558655" y="4988121"/>
                <a:ext cx="747819" cy="364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2007078" y="6443930"/>
              <a:ext cx="7786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Design freedom &amp; effect on final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73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What Should It Look Like?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92887" y="962469"/>
            <a:ext cx="2496974" cy="446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1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Computational Model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91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990600"/>
            <a:ext cx="11777870" cy="5867400"/>
            <a:chOff x="228600" y="990600"/>
            <a:chExt cx="11777870" cy="58674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28600" y="990600"/>
              <a:ext cx="11777870" cy="527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buClrTx/>
                <a:buFont typeface="Arial" panose="020B0604020202020204" pitchFamily="34" charset="0"/>
                <a:buChar char="•"/>
              </a:pPr>
              <a:r>
                <a:rPr lang="en-US" dirty="0" smtClean="0"/>
                <a:t>3 </a:t>
              </a:r>
              <a:r>
                <a:rPr lang="en-US" dirty="0"/>
                <a:t>Major Areas in Developing </a:t>
              </a:r>
              <a:r>
                <a:rPr lang="en-US" dirty="0" smtClean="0"/>
                <a:t>Multi-Fidelity </a:t>
              </a:r>
              <a:r>
                <a:rPr lang="en-US" dirty="0"/>
                <a:t>Constructs</a:t>
              </a: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HOW to </a:t>
              </a: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switch/combine fidelities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WHEN </a:t>
              </a: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to </a:t>
              </a: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switch/combine fidelities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WHICH fidelities </a:t>
              </a: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to </a:t>
              </a: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switch/combine</a:t>
              </a:r>
            </a:p>
            <a:p>
              <a:pPr>
                <a:buClrTx/>
                <a:buFont typeface="Arial" panose="020B0604020202020204" pitchFamily="34" charset="0"/>
                <a:buChar char="•"/>
              </a:pPr>
              <a:endParaRPr lang="en-US" b="0" dirty="0"/>
            </a:p>
            <a:p>
              <a:pPr>
                <a:buClrTx/>
                <a:buFont typeface="Arial" panose="020B0604020202020204" pitchFamily="34" charset="0"/>
                <a:buChar char="•"/>
              </a:pPr>
              <a:r>
                <a:rPr lang="en-US" dirty="0" smtClean="0"/>
                <a:t>Goals</a:t>
              </a: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Develop methods for answering </a:t>
              </a: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these HOW, WHEN, WHERE </a:t>
              </a: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questions</a:t>
              </a: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Mathematically rigorous</a:t>
              </a: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>
                  <a:latin typeface="Calibri" pitchFamily="34" charset="0"/>
                  <a:cs typeface="Calibri" pitchFamily="34" charset="0"/>
                </a:rPr>
                <a:t>Pervasive to broad range of disciplines and </a:t>
              </a: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designs</a:t>
              </a:r>
            </a:p>
            <a:p>
              <a:pPr>
                <a:buClrTx/>
                <a:buFont typeface="Arial" panose="020B0604020202020204" pitchFamily="34" charset="0"/>
                <a:buChar char="•"/>
              </a:pPr>
              <a:endParaRPr lang="en-US" b="0" dirty="0"/>
            </a:p>
            <a:p>
              <a:pPr>
                <a:buClrTx/>
                <a:buFont typeface="Arial" panose="020B0604020202020204" pitchFamily="34" charset="0"/>
                <a:buChar char="•"/>
              </a:pPr>
              <a:r>
                <a:rPr lang="en-US" dirty="0" smtClean="0"/>
                <a:t>Applicability</a:t>
              </a: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Automotive Design</a:t>
              </a:r>
            </a:p>
            <a:p>
              <a:pPr lvl="2">
                <a:buClrTx/>
                <a:buFont typeface="Arial" panose="020B0604020202020204" pitchFamily="34" charset="0"/>
                <a:buChar char="•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CFD, Systems, </a:t>
              </a:r>
              <a:r>
                <a:rPr lang="en-US" sz="2000" b="0" dirty="0" err="1" smtClean="0">
                  <a:latin typeface="Calibri" pitchFamily="34" charset="0"/>
                  <a:cs typeface="Calibri" pitchFamily="34" charset="0"/>
                </a:rPr>
                <a:t>Thermoelasticity</a:t>
              </a: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, etc.</a:t>
              </a: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Aerospace Design, Industrial Design, etc.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  <a:p>
              <a:pPr>
                <a:buClrTx/>
                <a:buFont typeface="Arial" panose="020B0604020202020204" pitchFamily="34" charset="0"/>
                <a:buChar char="•"/>
              </a:pPr>
              <a:endParaRPr lang="en-US" sz="900" dirty="0">
                <a:latin typeface="Calibri" pitchFamily="34" charset="0"/>
                <a:cs typeface="Calibri" pitchFamily="34" charset="0"/>
              </a:endParaRPr>
            </a:p>
            <a:p>
              <a:pPr lvl="1">
                <a:buClrTx/>
                <a:buFont typeface="Arial" panose="020B0604020202020204" pitchFamily="34" charset="0"/>
                <a:buChar char="•"/>
              </a:pPr>
              <a:endParaRPr lang="en-US" sz="20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" name="Picture 2" descr="http://stwot.motortrend.com/files/2011/12/Chevrolet-Volt-safety-structure-illustration-623x38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20195" y="3857439"/>
              <a:ext cx="4486275" cy="3000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upload.wikimedia.org/wikipedia/commons/thumb/4/4a/FAE_visualization.jpg/250px-FAE_visualizati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2887" y="1285991"/>
              <a:ext cx="2496974" cy="1877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://a8.sphotos.ak.fbcdn.net/hphotos-ak-ash3/559059_224951537612920_1346970376_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7408" y="2446549"/>
              <a:ext cx="2659062" cy="1177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Surrogate Modeling – Why Do We Need It?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8536" y="1526691"/>
            <a:ext cx="11774929" cy="4580930"/>
            <a:chOff x="208536" y="1526691"/>
            <a:chExt cx="11774929" cy="4580930"/>
          </a:xfrm>
        </p:grpSpPr>
        <p:grpSp>
          <p:nvGrpSpPr>
            <p:cNvPr id="12" name="Group 11"/>
            <p:cNvGrpSpPr/>
            <p:nvPr/>
          </p:nvGrpSpPr>
          <p:grpSpPr>
            <a:xfrm>
              <a:off x="208536" y="1913598"/>
              <a:ext cx="11774929" cy="3745421"/>
              <a:chOff x="303796" y="1900535"/>
              <a:chExt cx="11774929" cy="3745421"/>
            </a:xfrm>
          </p:grpSpPr>
          <p:pic>
            <p:nvPicPr>
              <p:cNvPr id="6" name="Picture 8" descr="http://upload.wikimedia.org/wikipedia/commons/thumb/4/4a/FAE_visualization.jpg/250px-FAE_visualizatio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796" y="1988356"/>
                <a:ext cx="4863823" cy="36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5133892" y="2539883"/>
                    <a:ext cx="2047034" cy="25545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3892" y="2539883"/>
                    <a:ext cx="2047034" cy="255454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Group 10"/>
              <p:cNvGrpSpPr/>
              <p:nvPr/>
            </p:nvGrpSpPr>
            <p:grpSpPr>
              <a:xfrm>
                <a:off x="7147200" y="1900535"/>
                <a:ext cx="4931525" cy="3569732"/>
                <a:chOff x="7143679" y="1708233"/>
                <a:chExt cx="4931525" cy="3569732"/>
              </a:xfrm>
            </p:grpSpPr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43679" y="1708233"/>
                  <a:ext cx="4931525" cy="32004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7491200" y="4908633"/>
                      <a:ext cx="423648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91200" y="4908633"/>
                      <a:ext cx="4236481" cy="369332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295" r="-144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3" name="TextBox 12"/>
            <p:cNvSpPr txBox="1"/>
            <p:nvPr/>
          </p:nvSpPr>
          <p:spPr>
            <a:xfrm>
              <a:off x="862596" y="1526691"/>
              <a:ext cx="3555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High-Fidelity Simulation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2596" y="5645956"/>
              <a:ext cx="3555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High Computational Cost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9851" y="5645955"/>
              <a:ext cx="3555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Low Computational Cost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39851" y="1526691"/>
              <a:ext cx="3555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Surrogate of High-Fidelity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93941" y="3034161"/>
              <a:ext cx="795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True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06289" y="4316209"/>
              <a:ext cx="1211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Surrogate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9333948" y="4121426"/>
              <a:ext cx="555255" cy="424069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9711520" y="3209849"/>
              <a:ext cx="245601" cy="57213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957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Techniques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51411"/>
            <a:ext cx="11777870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>
            <a:lvl1pPr marL="400050" indent="-400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Ø"/>
              <a:defRPr lang="en-US" sz="2400" b="1">
                <a:latin typeface="Calibri" pitchFamily="34" charset="0"/>
                <a:cs typeface="Calibri" pitchFamily="34" charset="0"/>
              </a:defRPr>
            </a:lvl1pPr>
            <a:lvl2pPr marL="801688" lvl="1" indent="-344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90000"/>
              <a:buFont typeface="Wingdings" pitchFamily="2" charset="2"/>
              <a:buChar char=""/>
              <a:defRPr lang="en-US" b="1">
                <a:latin typeface="Arial" pitchFamily="34" charset="0"/>
                <a:cs typeface="Arial" pitchFamily="34" charset="0"/>
              </a:defRPr>
            </a:lvl2pPr>
            <a:lvl3pPr marL="12017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Char char=""/>
              <a:defRPr lang="en-US" sz="2400" b="1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9pPr>
          </a:lstStyle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HOW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Calibri" pitchFamily="34" charset="0"/>
              </a:rPr>
              <a:t>Surrogate Modeling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Calibri" pitchFamily="34" charset="0"/>
              </a:rPr>
              <a:t>Low-Fidelity Response Correction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Calibri" pitchFamily="34" charset="0"/>
              </a:rPr>
              <a:t>Low-Fidelity Physics Correction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Calibri" pitchFamily="34" charset="0"/>
              </a:rPr>
              <a:t>Use LF Optimization with HF Convergence Criteria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Design Variable Mapping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WHEN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Driven Metrics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Validation Driven Metrics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Computation Driven Metrics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Intelligent Uncertainty Handling Networks (Bayesian)</a:t>
            </a: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WHICH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Model Management Techniques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Uncertainty Quantification (Evidence Theory)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Model Accuracy Metrics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Expert Opinion/Experience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Techniques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951411"/>
            <a:ext cx="12136364" cy="5689769"/>
            <a:chOff x="228600" y="951411"/>
            <a:chExt cx="12136364" cy="5689769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228600" y="951411"/>
              <a:ext cx="11777870" cy="527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HOW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Surrogate Modeling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Low-Fidelity Response Correction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Low-Fidelity Physics Correction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Use LF Optimization with HF Convergence Criteria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Design Variable Mapping</a:t>
              </a:r>
              <a:endParaRPr lang="en-US" sz="1600" dirty="0" smtClean="0"/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WHEN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Uncertainty Driven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Validation Driven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Computation Driven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Intelligent Uncertainty Handling Networks (Bayesian)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WHICH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Model Management Techniques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Uncertainty Quantification (Evidence Theory)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Model Accuracy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Expert Opinion/Experience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 smtClean="0"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sz="800" dirty="0">
                <a:latin typeface="Calibri" pitchFamily="34" charset="0"/>
                <a:cs typeface="Calibri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3664" y="1572096"/>
              <a:ext cx="556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1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91440" y="1679427"/>
              <a:ext cx="3697680" cy="37011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3258" y="2053081"/>
              <a:ext cx="3483793" cy="370114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83258" y="2423195"/>
              <a:ext cx="5247279" cy="370114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13" y="1945750"/>
              <a:ext cx="556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</a:rPr>
                <a:t>1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06899" y="2315864"/>
              <a:ext cx="556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</a:rPr>
                <a:t>1</a:t>
              </a:r>
              <a:endParaRPr lang="en-US" sz="32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8128009" y="5632042"/>
              <a:ext cx="4236955" cy="584775"/>
              <a:chOff x="318052" y="5818001"/>
              <a:chExt cx="2409814" cy="58477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235545" y="5818001"/>
                <a:ext cx="4923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18052" y="5925332"/>
                <a:ext cx="1831617" cy="370114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Utilize Existing Technique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128009" y="6056405"/>
              <a:ext cx="4236955" cy="584775"/>
              <a:chOff x="318052" y="5818001"/>
              <a:chExt cx="2409814" cy="584775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235545" y="5818001"/>
                <a:ext cx="4923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18052" y="5925332"/>
                <a:ext cx="1831617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Novel Technique Development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63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Low-Fidelity Response Correction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9944" y="956731"/>
            <a:ext cx="11747885" cy="5612346"/>
            <a:chOff x="269944" y="956731"/>
            <a:chExt cx="11747885" cy="561234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4" y="3854789"/>
              <a:ext cx="6993006" cy="2714288"/>
            </a:xfrm>
            <a:prstGeom prst="rect">
              <a:avLst/>
            </a:prstGeom>
          </p:spPr>
        </p:pic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318052" y="1071274"/>
              <a:ext cx="4867902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1052 </a:t>
              </a:r>
              <a:r>
                <a:rPr lang="en-US" sz="2000" dirty="0">
                  <a:solidFill>
                    <a:prstClr val="black"/>
                  </a:solidFill>
                </a:rPr>
                <a:t>– </a:t>
              </a:r>
              <a:r>
                <a:rPr lang="en-US" sz="2000" dirty="0" smtClean="0">
                  <a:solidFill>
                    <a:prstClr val="black"/>
                  </a:solidFill>
                </a:rPr>
                <a:t>Maxim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Tyan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et al</a:t>
              </a:r>
              <a:endParaRPr lang="en-US" sz="2000" dirty="0" smtClean="0">
                <a:solidFill>
                  <a:prstClr val="black"/>
                </a:solidFill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</a:t>
              </a:r>
              <a:r>
                <a:rPr lang="en-US" sz="2000" dirty="0">
                  <a:solidFill>
                    <a:prstClr val="black"/>
                  </a:solidFill>
                </a:rPr>
                <a:t>A Flying Wing UCAV Design Optimization Using </a:t>
              </a:r>
              <a:r>
                <a:rPr lang="en-US" sz="2000" dirty="0" smtClean="0">
                  <a:solidFill>
                    <a:prstClr val="black"/>
                  </a:solidFill>
                </a:rPr>
                <a:t>Global Variable </a:t>
              </a:r>
              <a:r>
                <a:rPr lang="en-US" sz="2000" dirty="0">
                  <a:solidFill>
                    <a:prstClr val="black"/>
                  </a:solidFill>
                </a:rPr>
                <a:t>Fidelity Modeling</a:t>
              </a:r>
              <a:r>
                <a:rPr lang="en-US" sz="2000" dirty="0" smtClean="0">
                  <a:solidFill>
                    <a:prstClr val="black"/>
                  </a:solidFill>
                </a:rPr>
                <a:t>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MDO Design of UAV/UCAV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Variable Fidelity Optimization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Global Variable Fidelity Modeling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Low-Fidelity Correction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47" y="956731"/>
              <a:ext cx="6085982" cy="2954788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815" y="4023805"/>
              <a:ext cx="3308242" cy="2545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0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Low-Fidelity Correction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8052" y="1032957"/>
            <a:ext cx="11591697" cy="5718681"/>
            <a:chOff x="318052" y="1032957"/>
            <a:chExt cx="11591697" cy="5718681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350" y="4056326"/>
              <a:ext cx="3657600" cy="2695312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700" y="1032957"/>
              <a:ext cx="6024049" cy="4662450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318052" y="1071274"/>
              <a:ext cx="5599422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1056 – </a:t>
              </a:r>
              <a:r>
                <a:rPr lang="en-US" sz="2000" dirty="0">
                  <a:solidFill>
                    <a:prstClr val="black"/>
                  </a:solidFill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Haftka</a:t>
              </a:r>
              <a:r>
                <a:rPr lang="en-US" sz="2000" dirty="0" smtClean="0">
                  <a:solidFill>
                    <a:prstClr val="black"/>
                  </a:solidFill>
                </a:rPr>
                <a:t>, Kim,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et al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“Experience </a:t>
              </a:r>
              <a:r>
                <a:rPr lang="en-US" sz="2000" dirty="0">
                  <a:solidFill>
                    <a:prstClr val="black"/>
                  </a:solidFill>
                </a:rPr>
                <a:t>with Several Bayesian Gaussian process Multi-Fidelity </a:t>
              </a:r>
              <a:r>
                <a:rPr lang="en-US" sz="2000" dirty="0" smtClean="0">
                  <a:solidFill>
                    <a:prstClr val="black"/>
                  </a:solidFill>
                </a:rPr>
                <a:t>Surrogates”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Hartmann 6 test function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Multi-Fidelity Analysis</a:t>
              </a:r>
              <a:endParaRPr lang="en-US" sz="1400" dirty="0" smtClean="0">
                <a:solidFill>
                  <a:prstClr val="black"/>
                </a:solidFill>
                <a:latin typeface="+mn-lt"/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Low-Fidelity Correction via Discrepancy Function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Use High-Fidelity information to tune Low-Fidelity Model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0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Multi-Fidelity – Where Efforts Should be Focused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90861" y="951411"/>
            <a:ext cx="11815609" cy="5906589"/>
            <a:chOff x="190861" y="951411"/>
            <a:chExt cx="11815609" cy="5906589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228600" y="951411"/>
              <a:ext cx="11777870" cy="527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HOW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Surrogate Modeling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Low-Fidelity Response Correction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Low-Fidelity Physics Correction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  <a:cs typeface="Calibri" pitchFamily="34" charset="0"/>
                </a:rPr>
                <a:t>Use LF Optimization with HF Convergence Criteria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Design Variable Mapping</a:t>
              </a:r>
              <a:endParaRPr lang="en-US" sz="1600" dirty="0" smtClean="0"/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WHEN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Uncertainty Driven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Validation Driven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Computation Driven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Intelligent Uncertainty Handling Networks (Bayesian)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WHICH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Model Management Techniques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Uncertainty Quantification (Evidence Theory)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Model Accuracy Metrics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+mn-lt"/>
                </a:rPr>
                <a:t>Expert Opinion/Experience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 smtClean="0"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 smtClean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sz="800" dirty="0">
                <a:latin typeface="Calibri" pitchFamily="34" charset="0"/>
                <a:cs typeface="Calibri" pitchFamily="34" charset="0"/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0861" y="3180835"/>
              <a:ext cx="6196876" cy="1809175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0861" y="4990010"/>
              <a:ext cx="5256350" cy="186799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83258" y="2810722"/>
              <a:ext cx="2935154" cy="37011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3258" y="2070494"/>
              <a:ext cx="3496856" cy="37011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83258" y="1700380"/>
              <a:ext cx="3705862" cy="37011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51411"/>
            <a:ext cx="11777870" cy="52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38" tIns="47625" rIns="96838" bIns="47625" numCol="1" anchor="t" anchorCtr="0" compatLnSpc="1">
            <a:prstTxWarp prst="textNoShape">
              <a:avLst/>
            </a:prstTxWarp>
          </a:bodyPr>
          <a:lstStyle>
            <a:lvl1pPr marL="400050" indent="-400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 typeface="Wingdings" pitchFamily="2" charset="2"/>
              <a:buChar char="Ø"/>
              <a:defRPr lang="en-US" sz="2400" b="1">
                <a:latin typeface="Calibri" pitchFamily="34" charset="0"/>
                <a:cs typeface="Calibri" pitchFamily="34" charset="0"/>
              </a:defRPr>
            </a:lvl1pPr>
            <a:lvl2pPr marL="801688" lvl="1" indent="-344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90000"/>
              <a:buFont typeface="Wingdings" pitchFamily="2" charset="2"/>
              <a:buChar char=""/>
              <a:defRPr lang="en-US" b="1">
                <a:latin typeface="Arial" pitchFamily="34" charset="0"/>
                <a:cs typeface="Arial" pitchFamily="34" charset="0"/>
              </a:defRPr>
            </a:lvl2pPr>
            <a:lvl3pPr marL="1201738" indent="-287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90000"/>
              <a:buFont typeface="Wingdings" pitchFamily="2" charset="2"/>
              <a:buChar char=""/>
              <a:defRPr lang="en-US" sz="2400" b="1">
                <a:latin typeface="Arial" pitchFamily="34" charset="0"/>
                <a:cs typeface="Arial" pitchFamily="34" charset="0"/>
              </a:defRPr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latin typeface="Arial" pitchFamily="34" charset="0"/>
                <a:cs typeface="Arial" pitchFamily="34" charset="0"/>
              </a:defRPr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/>
            </a:lvl9pPr>
          </a:lstStyle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Surrogate/Meta-Modeling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Calibri" pitchFamily="34" charset="0"/>
              </a:rPr>
              <a:t>Mature Techniques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Well addressed in Literature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Current</a:t>
            </a:r>
          </a:p>
          <a:p>
            <a:pPr lvl="2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0" dirty="0"/>
              <a:t>Utilize Sensitivities</a:t>
            </a:r>
          </a:p>
          <a:p>
            <a:pPr lvl="2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0" dirty="0"/>
              <a:t>Intelligent Design Space </a:t>
            </a:r>
            <a:r>
              <a:rPr lang="en-US" sz="1800" b="0" dirty="0" smtClean="0"/>
              <a:t>Exploration</a:t>
            </a:r>
            <a:endParaRPr lang="en-US" sz="1800" b="0" dirty="0" smtClean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Future</a:t>
            </a:r>
          </a:p>
          <a:p>
            <a:pPr lvl="2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n-lt"/>
              </a:rPr>
              <a:t>Utilize Sensitivities</a:t>
            </a:r>
          </a:p>
          <a:p>
            <a:pPr lvl="2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n-lt"/>
              </a:rPr>
              <a:t>Intelligent Design Space Exploration</a:t>
            </a: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Multi-Fidelity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Infancy Stages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Driving Need for New Techniques</a:t>
            </a: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Current</a:t>
            </a:r>
          </a:p>
          <a:p>
            <a:pPr lvl="2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n-lt"/>
              </a:rPr>
              <a:t>Use of surrogates to correct low-fidelity</a:t>
            </a:r>
            <a:endParaRPr lang="en-US" sz="1800" b="0" dirty="0">
              <a:latin typeface="+mn-lt"/>
            </a:endParaRP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Future</a:t>
            </a:r>
          </a:p>
          <a:p>
            <a:pPr lvl="2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n-lt"/>
              </a:rPr>
              <a:t>Techniques to address 3 major areas</a:t>
            </a: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7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0050" y="3048000"/>
            <a:ext cx="88519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18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Surrogate Modeling – Techniques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8052" y="1066799"/>
            <a:ext cx="11767931" cy="5415170"/>
            <a:chOff x="318052" y="1066799"/>
            <a:chExt cx="11767931" cy="5415170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3782943" y="5273372"/>
              <a:ext cx="3927611" cy="120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sz="2000" dirty="0" smtClean="0">
                  <a:solidFill>
                    <a:prstClr val="black"/>
                  </a:solidFill>
                </a:rPr>
                <a:t>Sensitivity Information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Increase Surrogate Accuracy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Intelligent Search Algorithms</a:t>
              </a: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6402458" y="1066799"/>
              <a:ext cx="5683525" cy="2961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Design </a:t>
              </a:r>
              <a:r>
                <a:rPr lang="en-US" sz="2000" dirty="0">
                  <a:solidFill>
                    <a:prstClr val="black"/>
                  </a:solidFill>
                </a:rPr>
                <a:t>Space </a:t>
              </a:r>
              <a:r>
                <a:rPr lang="en-US" sz="2000" dirty="0" smtClean="0">
                  <a:solidFill>
                    <a:prstClr val="black"/>
                  </a:solidFill>
                </a:rPr>
                <a:t>Mapping/Exploration Techniques (Intelligent Generate New Data Points)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Latin Hypercube/Monte Carlo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Space Filling Algorithms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Prediction-based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Error-based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Likelihood Approaches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Max/Min Search 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Approaches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Adaptively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Train Surrogate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 pitchFamily="34" charset="0"/>
                </a:rPr>
                <a:t>Clustering/Mapping Algorithm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18052" y="1071274"/>
              <a:ext cx="4667249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</a:rPr>
                <a:t>Model Building </a:t>
              </a:r>
              <a:r>
                <a:rPr lang="en-US" sz="2000" dirty="0" smtClean="0">
                  <a:solidFill>
                    <a:prstClr val="black"/>
                  </a:solidFill>
                </a:rPr>
                <a:t>Techniques (Mathematical Model Generation)</a:t>
              </a:r>
              <a:endParaRPr lang="en-US" sz="2000" dirty="0">
                <a:solidFill>
                  <a:prstClr val="black"/>
                </a:solidFill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dirty="0" smtClean="0">
                  <a:solidFill>
                    <a:prstClr val="black"/>
                  </a:solidFill>
                  <a:latin typeface="+mn-lt"/>
                  <a:cs typeface="Calibri" pitchFamily="34" charset="0"/>
                </a:rPr>
                <a:t>Polynomial Point Approximation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Polynomial Regression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Radial Basis Function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Kriging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Support Vector Machine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Neural Network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Bootstrapping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Cross-Validation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  <a:cs typeface="Calibri" pitchFamily="34" charset="0"/>
                </a:rPr>
                <a:t>Sub-Structure FEM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Surrogate Modeling – Techniques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83933" y="1066799"/>
            <a:ext cx="12002050" cy="5799665"/>
            <a:chOff x="83933" y="1066799"/>
            <a:chExt cx="12002050" cy="5799665"/>
          </a:xfrm>
        </p:grpSpPr>
        <p:grpSp>
          <p:nvGrpSpPr>
            <p:cNvPr id="10" name="Group 9"/>
            <p:cNvGrpSpPr/>
            <p:nvPr/>
          </p:nvGrpSpPr>
          <p:grpSpPr>
            <a:xfrm>
              <a:off x="653332" y="2776983"/>
              <a:ext cx="4667249" cy="584775"/>
              <a:chOff x="318052" y="5818001"/>
              <a:chExt cx="4667249" cy="58477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3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53332" y="2019752"/>
              <a:ext cx="4651361" cy="584775"/>
              <a:chOff x="1582442" y="3871109"/>
              <a:chExt cx="4651361" cy="58477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582442" y="3871109"/>
                <a:ext cx="4651361" cy="584775"/>
                <a:chOff x="390159" y="5839977"/>
                <a:chExt cx="4651361" cy="584775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4256495" y="5839977"/>
                  <a:ext cx="7850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3200" b="1" dirty="0" smtClean="0"/>
                    <a:t>,</a:t>
                  </a:r>
                  <a:r>
                    <a:rPr lang="en-US" sz="3200" b="1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390159" y="5952768"/>
                  <a:ext cx="3697680" cy="37011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ounded Rectangle 25"/>
              <p:cNvSpPr/>
              <p:nvPr/>
            </p:nvSpPr>
            <p:spPr>
              <a:xfrm>
                <a:off x="1582442" y="3983900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53332" y="2388185"/>
              <a:ext cx="4651361" cy="584775"/>
              <a:chOff x="1582442" y="3871109"/>
              <a:chExt cx="4651361" cy="58477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582442" y="3871109"/>
                <a:ext cx="4651361" cy="584775"/>
                <a:chOff x="390159" y="5839977"/>
                <a:chExt cx="4651361" cy="58477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4256495" y="5839977"/>
                  <a:ext cx="7850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3200" b="1" dirty="0" smtClean="0"/>
                    <a:t>,</a:t>
                  </a:r>
                  <a:r>
                    <a:rPr lang="en-US" sz="3200" b="1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90159" y="5952768"/>
                  <a:ext cx="3697680" cy="37011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ounded Rectangle 29"/>
              <p:cNvSpPr/>
              <p:nvPr/>
            </p:nvSpPr>
            <p:spPr>
              <a:xfrm>
                <a:off x="1582442" y="3983900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3933" y="5857326"/>
              <a:ext cx="4236955" cy="584775"/>
              <a:chOff x="318052" y="5818001"/>
              <a:chExt cx="2409814" cy="58477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235545" y="5818001"/>
                <a:ext cx="4923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10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18052" y="5925332"/>
                <a:ext cx="1831617" cy="370114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Utilize Existing Technique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3933" y="6281689"/>
              <a:ext cx="4236955" cy="584775"/>
              <a:chOff x="318052" y="5818001"/>
              <a:chExt cx="2409814" cy="584775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235545" y="5818001"/>
                <a:ext cx="4923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14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18052" y="5925332"/>
                <a:ext cx="1831617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Novel Technique Development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6763919" y="4225764"/>
              <a:ext cx="4651361" cy="584775"/>
              <a:chOff x="1582442" y="3871109"/>
              <a:chExt cx="4651361" cy="58477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82442" y="3871109"/>
                <a:ext cx="4651361" cy="584775"/>
                <a:chOff x="390159" y="5839977"/>
                <a:chExt cx="4651361" cy="584775"/>
              </a:xfrm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4256495" y="5839977"/>
                  <a:ext cx="7850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3200" b="1" dirty="0" smtClean="0"/>
                    <a:t>,</a:t>
                  </a:r>
                  <a:r>
                    <a:rPr lang="en-US" sz="3200" b="1" dirty="0" smtClean="0">
                      <a:solidFill>
                        <a:srgbClr val="0070C0"/>
                      </a:solidFill>
                    </a:rPr>
                    <a:t>2</a:t>
                  </a:r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390159" y="5952768"/>
                  <a:ext cx="3697680" cy="37011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ounded Rectangle 55"/>
              <p:cNvSpPr/>
              <p:nvPr/>
            </p:nvSpPr>
            <p:spPr>
              <a:xfrm>
                <a:off x="1582442" y="3983900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53332" y="3489011"/>
              <a:ext cx="4667249" cy="584775"/>
              <a:chOff x="318052" y="5818001"/>
              <a:chExt cx="4667249" cy="58477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53332" y="3123900"/>
              <a:ext cx="4667249" cy="584775"/>
              <a:chOff x="318052" y="5818001"/>
              <a:chExt cx="4667249" cy="584775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1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076778" y="5557093"/>
              <a:ext cx="4651361" cy="584775"/>
              <a:chOff x="1582442" y="3871109"/>
              <a:chExt cx="4651361" cy="584775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1582442" y="3871109"/>
                <a:ext cx="4651361" cy="584775"/>
                <a:chOff x="390159" y="5839977"/>
                <a:chExt cx="4651361" cy="584775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4256495" y="5839977"/>
                  <a:ext cx="7850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3200" b="1" dirty="0" smtClean="0"/>
                    <a:t>,</a:t>
                  </a:r>
                  <a:r>
                    <a:rPr lang="en-US" sz="3200" b="1" dirty="0" smtClean="0">
                      <a:solidFill>
                        <a:srgbClr val="0070C0"/>
                      </a:solidFill>
                    </a:rPr>
                    <a:t>3</a:t>
                  </a:r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390159" y="5952768"/>
                  <a:ext cx="3697680" cy="37011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Rounded Rectangle 70"/>
              <p:cNvSpPr/>
              <p:nvPr/>
            </p:nvSpPr>
            <p:spPr>
              <a:xfrm>
                <a:off x="1582442" y="3983900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721851" y="2758438"/>
              <a:ext cx="4667249" cy="584775"/>
              <a:chOff x="318052" y="5818001"/>
              <a:chExt cx="4667249" cy="584775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1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763919" y="3836759"/>
              <a:ext cx="4667249" cy="584775"/>
              <a:chOff x="318052" y="5818001"/>
              <a:chExt cx="4667249" cy="58477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6721851" y="2006486"/>
              <a:ext cx="4667249" cy="584775"/>
              <a:chOff x="318052" y="5818001"/>
              <a:chExt cx="4667249" cy="584775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1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653332" y="4197924"/>
              <a:ext cx="4667249" cy="584775"/>
              <a:chOff x="318052" y="5818001"/>
              <a:chExt cx="4667249" cy="584775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1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748031" y="3468754"/>
              <a:ext cx="4667249" cy="584775"/>
              <a:chOff x="318052" y="5818001"/>
              <a:chExt cx="4667249" cy="584775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4200276" y="5818001"/>
                <a:ext cx="7850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</a:rPr>
                  <a:t>1</a:t>
                </a:r>
                <a:endParaRPr lang="en-US" sz="32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318052" y="5925332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53332" y="4582402"/>
              <a:ext cx="4651361" cy="584775"/>
              <a:chOff x="1582442" y="3871109"/>
              <a:chExt cx="4651361" cy="5847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1582442" y="3871109"/>
                <a:ext cx="4651361" cy="584775"/>
                <a:chOff x="390159" y="5839977"/>
                <a:chExt cx="4651361" cy="584775"/>
              </a:xfrm>
            </p:grpSpPr>
            <p:sp>
              <p:nvSpPr>
                <p:cNvPr id="92" name="TextBox 91"/>
                <p:cNvSpPr txBox="1"/>
                <p:nvPr/>
              </p:nvSpPr>
              <p:spPr>
                <a:xfrm>
                  <a:off x="4256495" y="5839977"/>
                  <a:ext cx="785025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solidFill>
                        <a:srgbClr val="FF0000"/>
                      </a:solidFill>
                    </a:rPr>
                    <a:t>1</a:t>
                  </a:r>
                  <a:r>
                    <a:rPr lang="en-US" sz="3200" b="1" dirty="0" smtClean="0"/>
                    <a:t>,</a:t>
                  </a:r>
                  <a:r>
                    <a:rPr lang="en-US" sz="3200" b="1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32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" name="Rounded Rectangle 92"/>
                <p:cNvSpPr/>
                <p:nvPr/>
              </p:nvSpPr>
              <p:spPr>
                <a:xfrm>
                  <a:off x="390159" y="5952768"/>
                  <a:ext cx="3697680" cy="370114"/>
                </a:xfrm>
                <a:prstGeom prst="round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ed Rectangle 90"/>
              <p:cNvSpPr/>
              <p:nvPr/>
            </p:nvSpPr>
            <p:spPr>
              <a:xfrm>
                <a:off x="1582442" y="3983900"/>
                <a:ext cx="3697680" cy="370114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318052" y="1066799"/>
              <a:ext cx="11767931" cy="5415170"/>
              <a:chOff x="318052" y="1066799"/>
              <a:chExt cx="11767931" cy="5415170"/>
            </a:xfrm>
          </p:grpSpPr>
          <p:sp>
            <p:nvSpPr>
              <p:cNvPr id="95" name="Content Placeholder 2"/>
              <p:cNvSpPr txBox="1">
                <a:spLocks/>
              </p:cNvSpPr>
              <p:nvPr/>
            </p:nvSpPr>
            <p:spPr>
              <a:xfrm>
                <a:off x="3782943" y="5273372"/>
                <a:ext cx="3927611" cy="1208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838" tIns="47625" rIns="96838" bIns="47625" numCol="1" anchor="t" anchorCtr="0" compatLnSpc="1">
                <a:prstTxWarp prst="textNoShape">
                  <a:avLst/>
                </a:prstTxWarp>
              </a:bodyPr>
              <a:lstStyle>
                <a:lvl1pPr marL="400050" indent="-4000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itchFamily="2" charset="2"/>
                  <a:buChar char="Ø"/>
                  <a:defRPr lang="en-US" sz="2400" b="1">
                    <a:latin typeface="Calibri" pitchFamily="34" charset="0"/>
                    <a:cs typeface="Calibri" pitchFamily="34" charset="0"/>
                  </a:defRPr>
                </a:lvl1pPr>
                <a:lvl2pPr marL="801688" lvl="1" indent="-3444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90000"/>
                  <a:buFont typeface="Wingdings" pitchFamily="2" charset="2"/>
                  <a:buChar char=""/>
                  <a:defRPr lang="en-US" b="1">
                    <a:latin typeface="Arial" pitchFamily="34" charset="0"/>
                    <a:cs typeface="Arial" pitchFamily="34" charset="0"/>
                  </a:defRPr>
                </a:lvl2pPr>
                <a:lvl3pPr marL="1201738" indent="-2873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Char char=""/>
                  <a:defRPr lang="en-US" sz="2400" b="1"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9pPr>
              </a:lstStyle>
              <a:p>
                <a:pPr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sz="2000" dirty="0" smtClean="0">
                    <a:solidFill>
                      <a:prstClr val="black"/>
                    </a:solidFill>
                  </a:rPr>
                  <a:t>Sensitivity Information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Increase Surrogate Accuracy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Intelligent Search Algorithms</a:t>
                </a:r>
              </a:p>
            </p:txBody>
          </p:sp>
          <p:sp>
            <p:nvSpPr>
              <p:cNvPr id="96" name="Content Placeholder 2"/>
              <p:cNvSpPr txBox="1">
                <a:spLocks/>
              </p:cNvSpPr>
              <p:nvPr/>
            </p:nvSpPr>
            <p:spPr>
              <a:xfrm>
                <a:off x="6402458" y="1066799"/>
                <a:ext cx="5683525" cy="2961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838" tIns="47625" rIns="96838" bIns="47625" numCol="1" anchor="t" anchorCtr="0" compatLnSpc="1">
                <a:prstTxWarp prst="textNoShape">
                  <a:avLst/>
                </a:prstTxWarp>
              </a:bodyPr>
              <a:lstStyle>
                <a:lvl1pPr marL="400050" indent="-4000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itchFamily="2" charset="2"/>
                  <a:buChar char="Ø"/>
                  <a:defRPr lang="en-US" sz="2400" b="1">
                    <a:latin typeface="Calibri" pitchFamily="34" charset="0"/>
                    <a:cs typeface="Calibri" pitchFamily="34" charset="0"/>
                  </a:defRPr>
                </a:lvl1pPr>
                <a:lvl2pPr marL="801688" lvl="1" indent="-3444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90000"/>
                  <a:buFont typeface="Wingdings" pitchFamily="2" charset="2"/>
                  <a:buChar char=""/>
                  <a:defRPr lang="en-US" b="1">
                    <a:latin typeface="Arial" pitchFamily="34" charset="0"/>
                    <a:cs typeface="Arial" pitchFamily="34" charset="0"/>
                  </a:defRPr>
                </a:lvl2pPr>
                <a:lvl3pPr marL="1201738" indent="-2873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Char char=""/>
                  <a:defRPr lang="en-US" sz="2400" b="1"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9pPr>
              </a:lstStyle>
              <a:p>
                <a:pPr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Design </a:t>
                </a:r>
                <a:r>
                  <a:rPr lang="en-US" sz="2000" dirty="0">
                    <a:solidFill>
                      <a:prstClr val="black"/>
                    </a:solidFill>
                  </a:rPr>
                  <a:t>Space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Mapping/Exploration Techniques (Intelligent Generate New Data Points)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Latin Hypercube/Monte Carlo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Space Filling Algorithms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Prediction-based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Error-based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Likelihood Approaches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Max/Min Search 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Approaches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Adaptively 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Train Surrogate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Calibri"/>
                    <a:cs typeface="Calibri" pitchFamily="34" charset="0"/>
                  </a:rPr>
                  <a:t>Clustering/Mapping Algorithm</a:t>
                </a:r>
                <a:endParaRPr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97" name="Content Placeholder 2"/>
              <p:cNvSpPr txBox="1">
                <a:spLocks/>
              </p:cNvSpPr>
              <p:nvPr/>
            </p:nvSpPr>
            <p:spPr>
              <a:xfrm>
                <a:off x="318052" y="1071274"/>
                <a:ext cx="4667249" cy="2985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838" tIns="47625" rIns="96838" bIns="47625" numCol="1" anchor="t" anchorCtr="0" compatLnSpc="1">
                <a:prstTxWarp prst="textNoShape">
                  <a:avLst/>
                </a:prstTxWarp>
              </a:bodyPr>
              <a:lstStyle>
                <a:lvl1pPr marL="400050" indent="-40005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Font typeface="Wingdings" pitchFamily="2" charset="2"/>
                  <a:buChar char="Ø"/>
                  <a:defRPr lang="en-US" sz="2400" b="1">
                    <a:latin typeface="Calibri" pitchFamily="34" charset="0"/>
                    <a:cs typeface="Calibri" pitchFamily="34" charset="0"/>
                  </a:defRPr>
                </a:lvl1pPr>
                <a:lvl2pPr marL="801688" lvl="1" indent="-34448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90000"/>
                  <a:buFont typeface="Wingdings" pitchFamily="2" charset="2"/>
                  <a:buChar char=""/>
                  <a:defRPr lang="en-US" b="1">
                    <a:latin typeface="Arial" pitchFamily="34" charset="0"/>
                    <a:cs typeface="Arial" pitchFamily="34" charset="0"/>
                  </a:defRPr>
                </a:lvl2pPr>
                <a:lvl3pPr marL="1201738" indent="-287338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99"/>
                  </a:buClr>
                  <a:buSzPct val="90000"/>
                  <a:buFont typeface="Wingdings" pitchFamily="2" charset="2"/>
                  <a:buChar char=""/>
                  <a:defRPr lang="en-US" sz="2400" b="1"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b="1"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b="1"/>
                </a:lvl9pPr>
              </a:lstStyle>
              <a:p>
                <a:pPr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Model Building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Techniques (Mathematical Model Generation)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dirty="0" smtClean="0">
                    <a:solidFill>
                      <a:prstClr val="black"/>
                    </a:solidFill>
                    <a:latin typeface="+mn-lt"/>
                    <a:cs typeface="Calibri" pitchFamily="34" charset="0"/>
                  </a:rPr>
                  <a:t>Polynomial Point Approximation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Polynomial Regression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Radial Basis Function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Kriging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Support Vector Machine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Neural Network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Bootstrapping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</a:rPr>
                  <a:t>Cross-Validation</a:t>
                </a:r>
              </a:p>
              <a:p>
                <a:pPr lvl="1">
                  <a:spcBef>
                    <a:spcPts val="0"/>
                  </a:spcBef>
                  <a:spcAft>
                    <a:spcPts val="7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prstClr val="black"/>
                    </a:solidFill>
                    <a:latin typeface="+mn-lt"/>
                    <a:cs typeface="Calibri" pitchFamily="34" charset="0"/>
                  </a:rPr>
                  <a:t>Sub-Structure FEM</a:t>
                </a:r>
                <a:endParaRPr dirty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28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 - Model Building Techniques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8052" y="1032956"/>
            <a:ext cx="11591698" cy="5718682"/>
            <a:chOff x="318052" y="1032956"/>
            <a:chExt cx="11591698" cy="571868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350" y="3958046"/>
              <a:ext cx="3657600" cy="2793592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950" y="1032956"/>
              <a:ext cx="6400800" cy="4954045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18052" y="1071274"/>
              <a:ext cx="5390417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1056 –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Haftka</a:t>
              </a:r>
              <a:r>
                <a:rPr lang="en-US" sz="2000" dirty="0" smtClean="0">
                  <a:solidFill>
                    <a:prstClr val="black"/>
                  </a:solidFill>
                </a:rPr>
                <a:t>, Kim,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et al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“Experience </a:t>
              </a:r>
              <a:r>
                <a:rPr lang="en-US" sz="2000" dirty="0">
                  <a:solidFill>
                    <a:prstClr val="black"/>
                  </a:solidFill>
                </a:rPr>
                <a:t>with Several Bayesian Gaussian process Multi-Fidelity </a:t>
              </a:r>
              <a:r>
                <a:rPr lang="en-US" sz="2000" dirty="0" smtClean="0">
                  <a:solidFill>
                    <a:prstClr val="black"/>
                  </a:solidFill>
                </a:rPr>
                <a:t>Surrogates”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</a:rPr>
                <a:t>Hartmann 6 test </a:t>
              </a:r>
              <a:r>
                <a:rPr lang="en-US" sz="2000" dirty="0" smtClean="0">
                  <a:solidFill>
                    <a:prstClr val="black"/>
                  </a:solidFill>
                </a:rPr>
                <a:t>function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+mn-lt"/>
                </a:rPr>
                <a:t>Multi-Fidelity Analysis</a:t>
              </a:r>
              <a:endParaRPr lang="en-US" sz="1400" dirty="0" smtClean="0">
                <a:solidFill>
                  <a:prstClr val="black"/>
                </a:solidFill>
                <a:latin typeface="+mn-lt"/>
              </a:endParaRP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Kriging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Define discrepancy Function (Difference in Low and High Fidelity)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8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 - Model Building Techniques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052" y="1071274"/>
            <a:ext cx="11539120" cy="5678509"/>
            <a:chOff x="318052" y="1071274"/>
            <a:chExt cx="11539120" cy="5678509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972" y="1711234"/>
              <a:ext cx="3657600" cy="230468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029" y="4326448"/>
              <a:ext cx="3954143" cy="2297220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9572" y="1071274"/>
              <a:ext cx="3657600" cy="3255174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52" y="4574575"/>
              <a:ext cx="7584977" cy="2175208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18052" y="1071274"/>
              <a:ext cx="4667249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1119 </a:t>
              </a:r>
              <a:r>
                <a:rPr lang="en-US" sz="2000" dirty="0">
                  <a:solidFill>
                    <a:prstClr val="black"/>
                  </a:solidFill>
                </a:rPr>
                <a:t>–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Zhiwei</a:t>
              </a:r>
              <a:r>
                <a:rPr lang="en-US" sz="2000" dirty="0" smtClean="0">
                  <a:solidFill>
                    <a:prstClr val="black"/>
                  </a:solidFill>
                </a:rPr>
                <a:t> Feng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et al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“Efficient </a:t>
              </a:r>
              <a:r>
                <a:rPr lang="en-US" sz="2000" dirty="0">
                  <a:solidFill>
                    <a:prstClr val="black"/>
                  </a:solidFill>
                </a:rPr>
                <a:t>Aerodynamic Optimization Using a </a:t>
              </a:r>
              <a:r>
                <a:rPr lang="en-US" sz="2000" dirty="0" err="1">
                  <a:solidFill>
                    <a:prstClr val="black"/>
                  </a:solidFill>
                </a:rPr>
                <a:t>Multiobjective</a:t>
              </a:r>
              <a:r>
                <a:rPr lang="en-US" sz="2000" dirty="0">
                  <a:solidFill>
                    <a:prstClr val="black"/>
                  </a:solidFill>
                </a:rPr>
                <a:t> Optimization Based Framework to Balance the Exploration and </a:t>
              </a:r>
              <a:r>
                <a:rPr lang="en-US" sz="2000" dirty="0" smtClean="0">
                  <a:solidFill>
                    <a:prstClr val="black"/>
                  </a:solidFill>
                </a:rPr>
                <a:t>Exploitation”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Airfoil shape optimization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Kriging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Objective Function Surrogate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Examples - Model Building Techniques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052" y="1010889"/>
            <a:ext cx="11592631" cy="5558187"/>
            <a:chOff x="318052" y="1010889"/>
            <a:chExt cx="11592631" cy="5558187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297" y="2044069"/>
              <a:ext cx="6925642" cy="4525007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8362" y="1010889"/>
              <a:ext cx="3372321" cy="3181794"/>
            </a:xfrm>
            <a:prstGeom prst="rect">
              <a:avLst/>
            </a:prstGeom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18052" y="1071274"/>
              <a:ext cx="4667249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prstClr val="black"/>
                  </a:solidFill>
                </a:rPr>
                <a:t>1375 </a:t>
              </a:r>
              <a:r>
                <a:rPr lang="en-US" sz="2000" dirty="0" smtClean="0">
                  <a:solidFill>
                    <a:prstClr val="black"/>
                  </a:solidFill>
                </a:rPr>
                <a:t>– </a:t>
              </a:r>
              <a:r>
                <a:rPr lang="en-US" sz="2000" dirty="0">
                  <a:solidFill>
                    <a:prstClr val="black"/>
                  </a:solidFill>
                </a:rPr>
                <a:t>Satoshi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Kitayama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et al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“Simultaneous </a:t>
              </a:r>
              <a:r>
                <a:rPr lang="en-US" sz="2000" dirty="0">
                  <a:solidFill>
                    <a:prstClr val="black"/>
                  </a:solidFill>
                </a:rPr>
                <a:t>optimization of initial blank shape and blank holder force trajectory for square cup deep drawing using sequential approximate </a:t>
              </a:r>
              <a:r>
                <a:rPr lang="en-US" sz="2000" dirty="0" smtClean="0">
                  <a:solidFill>
                    <a:prstClr val="black"/>
                  </a:solidFill>
                </a:rPr>
                <a:t>optimization”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Optimization of initial blank shape for punch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Radial Basis Function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Objective Function Surrogate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35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Examples - Design Space Mapping/Exploration Techniques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B3395-88A9-47F9-A1E7-0F65BFFA3E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8052" y="978001"/>
            <a:ext cx="10720062" cy="5706245"/>
            <a:chOff x="318052" y="978001"/>
            <a:chExt cx="10720062" cy="5706245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777" y="978001"/>
              <a:ext cx="5473337" cy="5706245"/>
            </a:xfrm>
            <a:prstGeom prst="rect">
              <a:avLst/>
            </a:prstGeom>
          </p:spPr>
        </p:pic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18052" y="1071274"/>
              <a:ext cx="4867902" cy="2985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6838" tIns="47625" rIns="96838" bIns="47625" numCol="1" anchor="t" anchorCtr="0" compatLnSpc="1">
              <a:prstTxWarp prst="textNoShape">
                <a:avLst/>
              </a:prstTxWarp>
            </a:bodyPr>
            <a:lstStyle>
              <a:lvl1pPr marL="400050" indent="-4000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Font typeface="Wingdings" pitchFamily="2" charset="2"/>
                <a:buChar char="Ø"/>
                <a:defRPr lang="en-US" sz="2400" b="1">
                  <a:latin typeface="Calibri" pitchFamily="34" charset="0"/>
                  <a:cs typeface="Calibri" pitchFamily="34" charset="0"/>
                </a:defRPr>
              </a:lvl1pPr>
              <a:lvl2pPr marL="801688" lvl="1" indent="-34448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90000"/>
                <a:buFont typeface="Wingdings" pitchFamily="2" charset="2"/>
                <a:buChar char=""/>
                <a:defRPr lang="en-US" b="1">
                  <a:latin typeface="Arial" pitchFamily="34" charset="0"/>
                  <a:cs typeface="Arial" pitchFamily="34" charset="0"/>
                </a:defRPr>
              </a:lvl2pPr>
              <a:lvl3pPr marL="1201738" indent="-287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99"/>
                </a:buClr>
                <a:buSzPct val="90000"/>
                <a:buFont typeface="Wingdings" pitchFamily="2" charset="2"/>
                <a:buChar char=""/>
                <a:defRPr lang="en-US" sz="2400" b="1">
                  <a:latin typeface="Arial" pitchFamily="34" charset="0"/>
                  <a:cs typeface="Arial" pitchFamily="34" charset="0"/>
                </a:defRPr>
              </a:lvl3pPr>
              <a:lvl4pPr marL="1600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b="1">
                  <a:latin typeface="Arial" pitchFamily="34" charset="0"/>
                  <a:cs typeface="Arial" pitchFamily="34" charset="0"/>
                </a:defRPr>
              </a:lvl4pPr>
              <a:lvl5pPr marL="20574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/>
              </a:lvl9pPr>
            </a:lstStyle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1239 </a:t>
              </a:r>
              <a:r>
                <a:rPr lang="en-US" sz="2000" dirty="0">
                  <a:solidFill>
                    <a:prstClr val="black"/>
                  </a:solidFill>
                </a:rPr>
                <a:t>– </a:t>
              </a:r>
              <a:r>
                <a:rPr lang="en-US" sz="2000" dirty="0" smtClean="0">
                  <a:solidFill>
                    <a:prstClr val="black"/>
                  </a:solidFill>
                </a:rPr>
                <a:t>Masao Arakawa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“</a:t>
              </a:r>
              <a:r>
                <a:rPr lang="en-US" sz="2000" dirty="0">
                  <a:solidFill>
                    <a:prstClr val="black"/>
                  </a:solidFill>
                </a:rPr>
                <a:t>Zooming in Surrogate Optimization Using Convolute RBF</a:t>
              </a:r>
              <a:r>
                <a:rPr lang="en-US" sz="2000" dirty="0" smtClean="0">
                  <a:solidFill>
                    <a:prstClr val="black"/>
                  </a:solidFill>
                </a:rPr>
                <a:t>”</a:t>
              </a:r>
            </a:p>
            <a:p>
              <a:pPr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SBO of numerical pressure vessel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Zooming Technique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Narrow/Divide Design Space</a:t>
              </a:r>
            </a:p>
            <a:p>
              <a:pPr lvl="1">
                <a:spcBef>
                  <a:spcPts val="0"/>
                </a:spcBef>
                <a:spcAft>
                  <a:spcPts val="700"/>
                </a:spcAft>
                <a:buClrTx/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Build multiple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RBFs </a:t>
              </a:r>
              <a:r>
                <a:rPr lang="en-US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over each subspace</a:t>
              </a:r>
              <a:endParaRPr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8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B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1928</Words>
  <Application>Microsoft Office PowerPoint</Application>
  <PresentationFormat>Custom</PresentationFormat>
  <Paragraphs>501</Paragraphs>
  <Slides>36</Slides>
  <Notes>36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1_Office Theme</vt:lpstr>
      <vt:lpstr>Equation</vt:lpstr>
      <vt:lpstr>PowerPoint Presentation</vt:lpstr>
      <vt:lpstr>Surrogate Modeling – What Is It?</vt:lpstr>
      <vt:lpstr>Surrogate Modeling – Why Do We Need It?</vt:lpstr>
      <vt:lpstr>Surrogate Modeling – Techniques </vt:lpstr>
      <vt:lpstr>Surrogate Modeling – Techniques</vt:lpstr>
      <vt:lpstr>Examples - Model Building Techniques</vt:lpstr>
      <vt:lpstr>Examples - Model Building Techniques</vt:lpstr>
      <vt:lpstr>Examples - Model Building Techniques</vt:lpstr>
      <vt:lpstr>Examples - Design Space Mapping/Exploration Techniques</vt:lpstr>
      <vt:lpstr>Examples - Sensitivity Information</vt:lpstr>
      <vt:lpstr>Examples - Sensitivity Information</vt:lpstr>
      <vt:lpstr>Surrogate Modeling – Where Efforts Should be Focused</vt:lpstr>
      <vt:lpstr>Multi-Fidelity – What Is It? </vt:lpstr>
      <vt:lpstr>Multi-Fidelity – What Is It? </vt:lpstr>
      <vt:lpstr>Multi-Fidelity – What Is It? </vt:lpstr>
      <vt:lpstr>Multi-Fidelity – What Is It? </vt:lpstr>
      <vt:lpstr>Multi-Fidelity – What Is It? </vt:lpstr>
      <vt:lpstr>Multi-Fidelity – What Is It?</vt:lpstr>
      <vt:lpstr>Multi-Fidelity – What Is It?</vt:lpstr>
      <vt:lpstr>Multi-Fidelity – What Is It?</vt:lpstr>
      <vt:lpstr>Multi-Fidelity – Why Do We Need It?</vt:lpstr>
      <vt:lpstr>Multi-Fidelity – Why Do We Need It?</vt:lpstr>
      <vt:lpstr>Multi-Fidelity – Why Do We Need It?</vt:lpstr>
      <vt:lpstr>Multi-Fidelity – Why Do We Need It?</vt:lpstr>
      <vt:lpstr>Multi-Fidelity – Why Do We Need It?</vt:lpstr>
      <vt:lpstr>Multi-Fidelity – Why Do We Need It?</vt:lpstr>
      <vt:lpstr>Multi-Fidelity – Why Do We Need It?</vt:lpstr>
      <vt:lpstr>Multi-Fidelity – Why Do We Need It?</vt:lpstr>
      <vt:lpstr>Multi-Fidelity – What Should It Look Like?</vt:lpstr>
      <vt:lpstr>Multi-Fidelity – Techniques</vt:lpstr>
      <vt:lpstr>Multi-Fidelity – Techniques</vt:lpstr>
      <vt:lpstr>Multi-Fidelity – Low-Fidelity Response Correction</vt:lpstr>
      <vt:lpstr>Multi-Fidelity – Low-Fidelity Correction</vt:lpstr>
      <vt:lpstr>Multi-Fidelity – Where Efforts Should be Focused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2015-06-11T01:26:25Z</dcterms:created>
  <dcterms:modified xsi:type="dcterms:W3CDTF">2015-06-11T05:51:43Z</dcterms:modified>
</cp:coreProperties>
</file>